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62" r:id="rId6"/>
    <p:sldId id="286" r:id="rId7"/>
    <p:sldId id="267" r:id="rId8"/>
    <p:sldId id="287" r:id="rId9"/>
    <p:sldId id="263" r:id="rId10"/>
    <p:sldId id="288" r:id="rId11"/>
    <p:sldId id="280" r:id="rId12"/>
    <p:sldId id="290" r:id="rId13"/>
    <p:sldId id="291" r:id="rId14"/>
    <p:sldId id="270" r:id="rId15"/>
    <p:sldId id="273" r:id="rId16"/>
    <p:sldId id="274" r:id="rId17"/>
    <p:sldId id="276" r:id="rId18"/>
    <p:sldId id="277" r:id="rId19"/>
    <p:sldId id="278" r:id="rId20"/>
    <p:sldId id="279" r:id="rId21"/>
    <p:sldId id="268" r:id="rId22"/>
    <p:sldId id="271"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7" autoAdjust="0"/>
    <p:restoredTop sz="93324" autoAdjust="0"/>
  </p:normalViewPr>
  <p:slideViewPr>
    <p:cSldViewPr>
      <p:cViewPr varScale="1">
        <p:scale>
          <a:sx n="86" d="100"/>
          <a:sy n="86" d="100"/>
        </p:scale>
        <p:origin x="151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7483B5-18D3-4415-A93E-C70F755D44AA}" type="datetimeFigureOut">
              <a:rPr lang="en-US" smtClean="0"/>
              <a:t>9/25/2018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01DAB-A541-492E-8871-BFCE6650F511}" type="slidenum">
              <a:rPr lang="en-US" smtClean="0"/>
              <a:t>‹#›</a:t>
            </a:fld>
            <a:endParaRPr lang="en-US"/>
          </a:p>
        </p:txBody>
      </p:sp>
    </p:spTree>
    <p:extLst>
      <p:ext uri="{BB962C8B-B14F-4D97-AF65-F5344CB8AC3E}">
        <p14:creationId xmlns:p14="http://schemas.microsoft.com/office/powerpoint/2010/main" val="1727321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01DAB-A541-492E-8871-BFCE6650F511}" type="slidenum">
              <a:rPr lang="en-US" smtClean="0"/>
              <a:t>1</a:t>
            </a:fld>
            <a:endParaRPr lang="en-US"/>
          </a:p>
        </p:txBody>
      </p:sp>
    </p:spTree>
    <p:extLst>
      <p:ext uri="{BB962C8B-B14F-4D97-AF65-F5344CB8AC3E}">
        <p14:creationId xmlns:p14="http://schemas.microsoft.com/office/powerpoint/2010/main" val="231308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01DAB-A541-492E-8871-BFCE6650F511}" type="slidenum">
              <a:rPr lang="en-US" smtClean="0"/>
              <a:t>16</a:t>
            </a:fld>
            <a:endParaRPr lang="en-US"/>
          </a:p>
        </p:txBody>
      </p:sp>
    </p:spTree>
    <p:extLst>
      <p:ext uri="{BB962C8B-B14F-4D97-AF65-F5344CB8AC3E}">
        <p14:creationId xmlns:p14="http://schemas.microsoft.com/office/powerpoint/2010/main" val="801236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01DAB-A541-492E-8871-BFCE6650F511}" type="slidenum">
              <a:rPr lang="en-US" smtClean="0"/>
              <a:t>19</a:t>
            </a:fld>
            <a:endParaRPr lang="en-US"/>
          </a:p>
        </p:txBody>
      </p:sp>
    </p:spTree>
    <p:extLst>
      <p:ext uri="{BB962C8B-B14F-4D97-AF65-F5344CB8AC3E}">
        <p14:creationId xmlns:p14="http://schemas.microsoft.com/office/powerpoint/2010/main" val="1189622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116945F9-3EDF-44BA-B449-70E71901031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16945F9-3EDF-44BA-B449-70E71901031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16945F9-3EDF-44BA-B449-70E7190103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16945F9-3EDF-44BA-B449-70E71901031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16945F9-3EDF-44BA-B449-70E71901031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116945F9-3EDF-44BA-B449-70E71901031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16945F9-3EDF-44BA-B449-70E71901031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16945F9-3EDF-44BA-B449-70E71901031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16945F9-3EDF-44BA-B449-70E71901031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16945F9-3EDF-44BA-B449-70E71901031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16945F9-3EDF-44BA-B449-70E71901031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ChangeArrowheads="1"/>
          </p:cNvSpPr>
          <p:nvPr/>
        </p:nvSpPr>
        <p:spPr bwMode="auto">
          <a:xfrm>
            <a:off x="0" y="6524625"/>
            <a:ext cx="9144000" cy="322263"/>
          </a:xfrm>
          <a:prstGeom prst="rect">
            <a:avLst/>
          </a:prstGeom>
          <a:solidFill>
            <a:srgbClr val="D6D6CC"/>
          </a:solidFill>
          <a:ln w="9525">
            <a:noFill/>
            <a:miter lim="800000"/>
            <a:headEnd/>
            <a:tailEnd/>
          </a:ln>
          <a:effectLst/>
        </p:spPr>
        <p:txBody>
          <a:bodyPr wrap="none" anchor="ctr"/>
          <a:lstStyle/>
          <a:p>
            <a:endParaRPr lang="en-US" dirty="0"/>
          </a:p>
        </p:txBody>
      </p:sp>
      <p:sp>
        <p:nvSpPr>
          <p:cNvPr id="1037" name="Rectangle 13"/>
          <p:cNvSpPr>
            <a:spLocks noGrp="1" noChangeArrowheads="1"/>
          </p:cNvSpPr>
          <p:nvPr>
            <p:ph type="sldNum" sz="quarter" idx="4"/>
          </p:nvPr>
        </p:nvSpPr>
        <p:spPr bwMode="auto">
          <a:xfrm>
            <a:off x="6243638" y="6588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00" b="1">
                <a:latin typeface="Verdana" pitchFamily="34" charset="0"/>
              </a:defRPr>
            </a:lvl1pPr>
          </a:lstStyle>
          <a:p>
            <a:fld id="{116945F9-3EDF-44BA-B449-70E719010319}" type="slidenum">
              <a:rPr lang="en-US" smtClean="0"/>
              <a:pPr/>
              <a:t>‹#›</a:t>
            </a:fld>
            <a:endParaRPr lang="en-US" dirty="0"/>
          </a:p>
        </p:txBody>
      </p:sp>
      <p:sp>
        <p:nvSpPr>
          <p:cNvPr id="1041" name="Line 17"/>
          <p:cNvSpPr>
            <a:spLocks noChangeShapeType="1"/>
          </p:cNvSpPr>
          <p:nvPr/>
        </p:nvSpPr>
        <p:spPr bwMode="auto">
          <a:xfrm>
            <a:off x="-12700" y="31750"/>
            <a:ext cx="9144000" cy="0"/>
          </a:xfrm>
          <a:prstGeom prst="line">
            <a:avLst/>
          </a:prstGeom>
          <a:noFill/>
          <a:ln w="28575">
            <a:solidFill>
              <a:srgbClr val="D3CBB5"/>
            </a:solidFill>
            <a:round/>
            <a:headEnd/>
            <a:tailEnd/>
          </a:ln>
          <a:effectLst/>
        </p:spPr>
        <p:txBody>
          <a:bodyPr/>
          <a:lstStyle/>
          <a:p>
            <a:endParaRPr lang="en-US" dirty="0"/>
          </a:p>
        </p:txBody>
      </p:sp>
      <p:sp>
        <p:nvSpPr>
          <p:cNvPr id="1043" name="Line 19"/>
          <p:cNvSpPr>
            <a:spLocks noChangeShapeType="1"/>
          </p:cNvSpPr>
          <p:nvPr/>
        </p:nvSpPr>
        <p:spPr bwMode="auto">
          <a:xfrm rot="-5400000">
            <a:off x="-3170238" y="3271838"/>
            <a:ext cx="6454775" cy="0"/>
          </a:xfrm>
          <a:prstGeom prst="line">
            <a:avLst/>
          </a:prstGeom>
          <a:noFill/>
          <a:ln w="28575">
            <a:solidFill>
              <a:srgbClr val="80724C"/>
            </a:solidFill>
            <a:round/>
            <a:headEnd/>
            <a:tailEnd/>
          </a:ln>
          <a:effectLst/>
        </p:spPr>
        <p:txBody>
          <a:bodyPr/>
          <a:lstStyle/>
          <a:p>
            <a:endParaRPr lang="en-US" dirty="0"/>
          </a:p>
        </p:txBody>
      </p:sp>
      <p:sp>
        <p:nvSpPr>
          <p:cNvPr id="1046" name="Line 22"/>
          <p:cNvSpPr>
            <a:spLocks noChangeShapeType="1"/>
          </p:cNvSpPr>
          <p:nvPr/>
        </p:nvSpPr>
        <p:spPr bwMode="auto">
          <a:xfrm>
            <a:off x="0" y="6481763"/>
            <a:ext cx="9144000" cy="0"/>
          </a:xfrm>
          <a:prstGeom prst="line">
            <a:avLst/>
          </a:prstGeom>
          <a:noFill/>
          <a:ln w="28575">
            <a:solidFill>
              <a:srgbClr val="80724C"/>
            </a:solidFill>
            <a:round/>
            <a:headEnd/>
            <a:tailEnd/>
          </a:ln>
          <a:effectLst/>
        </p:spPr>
        <p:txBody>
          <a:bodyPr/>
          <a:lstStyle/>
          <a:p>
            <a:endParaRPr lang="en-US" dirty="0"/>
          </a:p>
        </p:txBody>
      </p:sp>
      <p:sp>
        <p:nvSpPr>
          <p:cNvPr id="1047" name="Line 23"/>
          <p:cNvSpPr>
            <a:spLocks noChangeShapeType="1"/>
          </p:cNvSpPr>
          <p:nvPr/>
        </p:nvSpPr>
        <p:spPr bwMode="auto">
          <a:xfrm>
            <a:off x="0" y="6510338"/>
            <a:ext cx="9144000" cy="0"/>
          </a:xfrm>
          <a:prstGeom prst="line">
            <a:avLst/>
          </a:prstGeom>
          <a:noFill/>
          <a:ln w="28575">
            <a:solidFill>
              <a:srgbClr val="D3CBB5"/>
            </a:solidFill>
            <a:round/>
            <a:headEnd/>
            <a:tailEnd/>
          </a:ln>
          <a:effectLst/>
        </p:spPr>
        <p:txBody>
          <a:bodyPr/>
          <a:lstStyle/>
          <a:p>
            <a:endParaRPr lang="en-US" dirty="0"/>
          </a:p>
        </p:txBody>
      </p:sp>
      <p:sp>
        <p:nvSpPr>
          <p:cNvPr id="1040" name="Line 16"/>
          <p:cNvSpPr>
            <a:spLocks noChangeShapeType="1"/>
          </p:cNvSpPr>
          <p:nvPr/>
        </p:nvSpPr>
        <p:spPr bwMode="auto">
          <a:xfrm>
            <a:off x="0" y="53975"/>
            <a:ext cx="9096375" cy="0"/>
          </a:xfrm>
          <a:prstGeom prst="line">
            <a:avLst/>
          </a:prstGeom>
          <a:noFill/>
          <a:ln w="28575">
            <a:solidFill>
              <a:srgbClr val="80724C"/>
            </a:solidFill>
            <a:round/>
            <a:headEnd/>
            <a:tailEnd/>
          </a:ln>
          <a:effectLst/>
        </p:spPr>
        <p:txBody>
          <a:bodyPr/>
          <a:lstStyle/>
          <a:p>
            <a:endParaRPr lang="en-US" dirty="0"/>
          </a:p>
        </p:txBody>
      </p:sp>
      <p:sp>
        <p:nvSpPr>
          <p:cNvPr id="1048" name="Line 24"/>
          <p:cNvSpPr>
            <a:spLocks noChangeShapeType="1"/>
          </p:cNvSpPr>
          <p:nvPr/>
        </p:nvSpPr>
        <p:spPr bwMode="auto">
          <a:xfrm rot="-5400000">
            <a:off x="5859462" y="3268663"/>
            <a:ext cx="6454775" cy="0"/>
          </a:xfrm>
          <a:prstGeom prst="line">
            <a:avLst/>
          </a:prstGeom>
          <a:noFill/>
          <a:ln w="28575">
            <a:solidFill>
              <a:srgbClr val="80724C"/>
            </a:solidFill>
            <a:round/>
            <a:headEnd/>
            <a:tailEnd/>
          </a:ln>
          <a:effectLst/>
        </p:spPr>
        <p:txBody>
          <a:bodyPr/>
          <a:lstStyle/>
          <a:p>
            <a:endParaRPr lang="en-US" dirty="0"/>
          </a:p>
        </p:txBody>
      </p:sp>
      <p:sp>
        <p:nvSpPr>
          <p:cNvPr id="1049" name="Line 25"/>
          <p:cNvSpPr>
            <a:spLocks noChangeShapeType="1"/>
          </p:cNvSpPr>
          <p:nvPr/>
        </p:nvSpPr>
        <p:spPr bwMode="auto">
          <a:xfrm rot="-5400000">
            <a:off x="5851525" y="3260725"/>
            <a:ext cx="6521450" cy="0"/>
          </a:xfrm>
          <a:prstGeom prst="line">
            <a:avLst/>
          </a:prstGeom>
          <a:noFill/>
          <a:ln w="28575">
            <a:solidFill>
              <a:srgbClr val="D3CBB5"/>
            </a:solidFill>
            <a:round/>
            <a:headEnd/>
            <a:tailEnd/>
          </a:ln>
          <a:effectLst/>
        </p:spPr>
        <p:txBody>
          <a:bodyPr/>
          <a:lstStyle/>
          <a:p>
            <a:endParaRPr lang="en-US" dirty="0"/>
          </a:p>
        </p:txBody>
      </p:sp>
      <p:sp>
        <p:nvSpPr>
          <p:cNvPr id="1045" name="Line 21"/>
          <p:cNvSpPr>
            <a:spLocks noChangeShapeType="1"/>
          </p:cNvSpPr>
          <p:nvPr/>
        </p:nvSpPr>
        <p:spPr bwMode="auto">
          <a:xfrm rot="-5400000">
            <a:off x="-3208338" y="3259138"/>
            <a:ext cx="6480175" cy="0"/>
          </a:xfrm>
          <a:prstGeom prst="line">
            <a:avLst/>
          </a:prstGeom>
          <a:noFill/>
          <a:ln w="28575">
            <a:solidFill>
              <a:srgbClr val="D3CBB5"/>
            </a:solidFill>
            <a:round/>
            <a:headEnd/>
            <a:tailEnd/>
          </a:ln>
          <a:effectLst/>
        </p:spPr>
        <p:txBody>
          <a:bodyPr/>
          <a:lstStyle/>
          <a:p>
            <a:endParaRPr lang="en-US" dirty="0"/>
          </a:p>
        </p:txBody>
      </p:sp>
      <p:sp>
        <p:nvSpPr>
          <p:cNvPr id="1042" name="Rectangle 18"/>
          <p:cNvSpPr>
            <a:spLocks noChangeArrowheads="1"/>
          </p:cNvSpPr>
          <p:nvPr/>
        </p:nvSpPr>
        <p:spPr bwMode="auto">
          <a:xfrm>
            <a:off x="0" y="0"/>
            <a:ext cx="9144000" cy="6846888"/>
          </a:xfrm>
          <a:prstGeom prst="rect">
            <a:avLst/>
          </a:prstGeom>
          <a:noFill/>
          <a:ln w="38100">
            <a:solidFill>
              <a:srgbClr val="003366"/>
            </a:solidFill>
            <a:miter lim="800000"/>
            <a:headEnd/>
            <a:tailEnd/>
          </a:ln>
          <a:effec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3.xml"/><Relationship Id="rId3" Type="http://schemas.openxmlformats.org/officeDocument/2006/relationships/notesSlide" Target="../notesSlides/notesSlide1.xml"/><Relationship Id="rId7" Type="http://schemas.openxmlformats.org/officeDocument/2006/relationships/slide" Target="slide6.xml"/><Relationship Id="rId12" Type="http://schemas.openxmlformats.org/officeDocument/2006/relationships/slide" Target="slide20.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slide" Target="slide5.xml"/><Relationship Id="rId11" Type="http://schemas.openxmlformats.org/officeDocument/2006/relationships/slide" Target="slide17.xml"/><Relationship Id="rId5" Type="http://schemas.openxmlformats.org/officeDocument/2006/relationships/slide" Target="slide3.xml"/><Relationship Id="rId10" Type="http://schemas.openxmlformats.org/officeDocument/2006/relationships/slide" Target="slide16.xml"/><Relationship Id="rId4" Type="http://schemas.openxmlformats.org/officeDocument/2006/relationships/slide" Target="slide2.xml"/><Relationship Id="rId9" Type="http://schemas.openxmlformats.org/officeDocument/2006/relationships/slide" Target="slide15.xml"/><Relationship Id="rId1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2057400" y="1524000"/>
            <a:ext cx="4876800" cy="3970318"/>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MSDSonline HQ: General User Site Tour</a:t>
            </a:r>
          </a:p>
          <a:p>
            <a:endParaRPr lang="en-US" b="1" dirty="0">
              <a:latin typeface="Calibri" panose="020F0502020204030204" pitchFamily="34" charset="0"/>
              <a:cs typeface="Calibri" panose="020F0502020204030204" pitchFamily="34" charset="0"/>
            </a:endParaRPr>
          </a:p>
          <a:p>
            <a:r>
              <a:rPr lang="en-US" b="1" dirty="0" smtClean="0">
                <a:latin typeface="Calibri" panose="020F0502020204030204" pitchFamily="34" charset="0"/>
                <a:cs typeface="Calibri" panose="020F0502020204030204" pitchFamily="34" charset="0"/>
              </a:rPr>
              <a:t>Main Menu</a:t>
            </a:r>
          </a:p>
          <a:p>
            <a:r>
              <a:rPr lang="en-US" dirty="0" smtClean="0">
                <a:latin typeface="Calibri" panose="020F0502020204030204" pitchFamily="34" charset="0"/>
                <a:cs typeface="Calibri" panose="020F0502020204030204" pitchFamily="34" charset="0"/>
                <a:hlinkClick r:id="rId4" action="ppaction://hlinksldjump"/>
              </a:rPr>
              <a:t>Getting to your eBinder</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hlinkClick r:id="rId5" action="ppaction://hlinksldjump"/>
              </a:rPr>
              <a:t>Searching within your eBinder</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hlinkClick r:id="rId6" action="ppaction://hlinksldjump"/>
              </a:rPr>
              <a:t>Searching by Locations</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hlinkClick r:id="rId7" action="ppaction://hlinksldjump"/>
              </a:rPr>
              <a:t>Filters</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hlinkClick r:id="rId8" action="ppaction://hlinksldjump"/>
              </a:rPr>
              <a:t>How to View and Print an (M)SDS</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hlinkClick r:id="rId9" action="ppaction://hlinksldjump"/>
              </a:rPr>
              <a:t>Product Card and Summary Panel</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hlinkClick r:id="rId10" action="ppaction://hlinksldjump"/>
              </a:rPr>
              <a:t>Product Summary</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hlinkClick r:id="rId11" action="ppaction://hlinksldjump"/>
              </a:rPr>
              <a:t>How to Print a Secondary Container Label</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hlinkClick r:id="rId12" action="ppaction://hlinksldjump"/>
              </a:rPr>
              <a:t>What to Do When You Can’t Find an (M)SDS</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hlinkClick r:id="rId13" action="ppaction://hlinksldjump"/>
              </a:rPr>
              <a:t>How to Submit a Request for an (M)SDS</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hlinkClick r:id="" action="ppaction://noaction"/>
              </a:rPr>
              <a:t>Dashboard Overview</a:t>
            </a:r>
            <a:endParaRPr lang="en-US" dirty="0" smtClean="0">
              <a:latin typeface="Calibri" panose="020F0502020204030204" pitchFamily="34" charset="0"/>
              <a:cs typeface="Calibri" panose="020F0502020204030204" pitchFamily="34" charset="0"/>
            </a:endParaRPr>
          </a:p>
        </p:txBody>
      </p:sp>
      <p:sp>
        <p:nvSpPr>
          <p:cNvPr id="7"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9"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10" name="TextBox 9"/>
          <p:cNvSpPr txBox="1"/>
          <p:nvPr/>
        </p:nvSpPr>
        <p:spPr>
          <a:xfrm>
            <a:off x="7543800" y="6553200"/>
            <a:ext cx="838200" cy="246221"/>
          </a:xfrm>
          <a:prstGeom prst="rect">
            <a:avLst/>
          </a:prstGeom>
          <a:noFill/>
          <a:ln>
            <a:noFill/>
          </a:ln>
        </p:spPr>
        <p:txBody>
          <a:bodyPr wrap="square" rtlCol="0">
            <a:spAutoFit/>
          </a:bodyPr>
          <a:lstStyle/>
          <a:p>
            <a:pPr algn="ctr"/>
            <a:r>
              <a:rPr lang="en-US" sz="1000" b="1" dirty="0" smtClean="0"/>
              <a:t>Slide 1</a:t>
            </a:r>
            <a:endParaRPr lang="en-US" sz="1000" b="1" dirty="0"/>
          </a:p>
        </p:txBody>
      </p:sp>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0098" y="381000"/>
            <a:ext cx="3174603" cy="787302"/>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5275" y="1066800"/>
            <a:ext cx="8696325" cy="4416270"/>
          </a:xfrm>
          <a:prstGeom prst="rect">
            <a:avLst/>
          </a:prstGeom>
        </p:spPr>
      </p:pic>
      <p:sp>
        <p:nvSpPr>
          <p:cNvPr id="5" name="Rectangle 4"/>
          <p:cNvSpPr/>
          <p:nvPr/>
        </p:nvSpPr>
        <p:spPr>
          <a:xfrm>
            <a:off x="437548" y="3991801"/>
            <a:ext cx="2049137" cy="6179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1828800" y="4609785"/>
            <a:ext cx="0" cy="2354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37548" y="4852423"/>
            <a:ext cx="2049137"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Quick Filters:</a:t>
            </a:r>
            <a:endParaRPr lang="en-US" sz="1000" b="1" dirty="0" smtClean="0"/>
          </a:p>
          <a:p>
            <a:endParaRPr lang="en-US" sz="1000" dirty="0" smtClean="0"/>
          </a:p>
          <a:p>
            <a:r>
              <a:rPr lang="en-US" sz="1000" dirty="0" smtClean="0"/>
              <a:t>Filter by banned, discontinued products, or multiple versions. </a:t>
            </a:r>
          </a:p>
        </p:txBody>
      </p:sp>
      <p:sp>
        <p:nvSpPr>
          <p:cNvPr id="9"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10" name="TextBox 9"/>
          <p:cNvSpPr txBox="1"/>
          <p:nvPr/>
        </p:nvSpPr>
        <p:spPr>
          <a:xfrm>
            <a:off x="2209800" y="6477000"/>
            <a:ext cx="4572000" cy="276999"/>
          </a:xfrm>
          <a:prstGeom prst="rect">
            <a:avLst/>
          </a:prstGeom>
          <a:noFill/>
        </p:spPr>
        <p:txBody>
          <a:bodyPr wrap="square" rtlCol="0">
            <a:spAutoFit/>
          </a:bodyPr>
          <a:lstStyle/>
          <a:p>
            <a:pPr algn="ctr"/>
            <a:r>
              <a:rPr lang="en-US" sz="1200" b="1" dirty="0"/>
              <a:t>Filters</a:t>
            </a:r>
          </a:p>
        </p:txBody>
      </p:sp>
      <p:sp>
        <p:nvSpPr>
          <p:cNvPr id="11" name="AutoShape 7">
            <a:hlinkClick r:id="" action="ppaction://hlinkshowjump?jump=previousslide" highlightClick="1"/>
          </p:cNvPr>
          <p:cNvSpPr>
            <a:spLocks noChangeArrowheads="1"/>
          </p:cNvSpPr>
          <p:nvPr/>
        </p:nvSpPr>
        <p:spPr bwMode="auto">
          <a:xfrm>
            <a:off x="7310438" y="6604000"/>
            <a:ext cx="166687" cy="157163"/>
          </a:xfrm>
          <a:prstGeom prst="actionButtonBackPrevious">
            <a:avLst/>
          </a:prstGeom>
          <a:solidFill>
            <a:srgbClr val="006699"/>
          </a:solidFill>
          <a:ln w="9525">
            <a:noFill/>
            <a:miter lim="800000"/>
            <a:headEnd/>
            <a:tailEnd/>
          </a:ln>
          <a:effectLst/>
        </p:spPr>
        <p:txBody>
          <a:bodyPr wrap="none" anchor="ctr"/>
          <a:lstStyle/>
          <a:p>
            <a:pPr algn="ctr"/>
            <a:endParaRPr lang="en-US" dirty="0">
              <a:solidFill>
                <a:schemeClr val="bg1"/>
              </a:solidFill>
            </a:endParaRPr>
          </a:p>
        </p:txBody>
      </p:sp>
      <p:sp>
        <p:nvSpPr>
          <p:cNvPr id="12"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13" name="TextBox 12"/>
          <p:cNvSpPr txBox="1"/>
          <p:nvPr/>
        </p:nvSpPr>
        <p:spPr>
          <a:xfrm>
            <a:off x="7543800" y="6553200"/>
            <a:ext cx="838200" cy="246221"/>
          </a:xfrm>
          <a:prstGeom prst="rect">
            <a:avLst/>
          </a:prstGeom>
          <a:noFill/>
          <a:ln>
            <a:noFill/>
          </a:ln>
        </p:spPr>
        <p:txBody>
          <a:bodyPr wrap="square" rtlCol="0">
            <a:spAutoFit/>
          </a:bodyPr>
          <a:lstStyle/>
          <a:p>
            <a:pPr algn="ctr"/>
            <a:r>
              <a:rPr lang="en-US" sz="1000" b="1" dirty="0" smtClean="0"/>
              <a:t>Slide 10</a:t>
            </a:r>
            <a:endParaRPr lang="en-US" sz="1000" b="1" dirty="0"/>
          </a:p>
        </p:txBody>
      </p:sp>
      <p:sp>
        <p:nvSpPr>
          <p:cNvPr id="15" name="Rectangle 14"/>
          <p:cNvSpPr/>
          <p:nvPr/>
        </p:nvSpPr>
        <p:spPr>
          <a:xfrm>
            <a:off x="2556186" y="3991801"/>
            <a:ext cx="2015814" cy="6179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3733800" y="4592670"/>
            <a:ext cx="0" cy="2597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56186" y="4852423"/>
            <a:ext cx="2854014" cy="1015663"/>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Product Data:</a:t>
            </a:r>
          </a:p>
          <a:p>
            <a:endParaRPr lang="en-US" sz="1000" dirty="0" smtClean="0"/>
          </a:p>
          <a:p>
            <a:r>
              <a:rPr lang="en-US" sz="1000" dirty="0"/>
              <a:t>Specific </a:t>
            </a:r>
            <a:r>
              <a:rPr lang="en-US" sz="1000" dirty="0" smtClean="0"/>
              <a:t>details </a:t>
            </a:r>
            <a:r>
              <a:rPr lang="en-US" sz="1000" dirty="0"/>
              <a:t>may have been indexed from each product’s </a:t>
            </a:r>
            <a:r>
              <a:rPr lang="en-US" sz="1000" dirty="0" smtClean="0"/>
              <a:t>(M)SDS</a:t>
            </a:r>
            <a:r>
              <a:rPr lang="en-US" sz="1000" dirty="0"/>
              <a:t>. Select a specific detail to filter your search results based on that Product Data.</a:t>
            </a:r>
          </a:p>
        </p:txBody>
      </p:sp>
      <p:sp>
        <p:nvSpPr>
          <p:cNvPr id="26" name="Rectangle 25"/>
          <p:cNvSpPr/>
          <p:nvPr/>
        </p:nvSpPr>
        <p:spPr>
          <a:xfrm>
            <a:off x="6575829" y="4227218"/>
            <a:ext cx="1935942" cy="4136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p:cNvCxnSpPr/>
          <p:nvPr/>
        </p:nvCxnSpPr>
        <p:spPr>
          <a:xfrm flipH="1">
            <a:off x="7753443" y="4640890"/>
            <a:ext cx="18957" cy="4469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575829" y="5087840"/>
            <a:ext cx="1935942"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Search archived products:</a:t>
            </a:r>
          </a:p>
          <a:p>
            <a:endParaRPr lang="en-US" sz="1000" dirty="0" smtClean="0"/>
          </a:p>
          <a:p>
            <a:r>
              <a:rPr lang="en-US" sz="1000" dirty="0" smtClean="0"/>
              <a:t>Filtering by archived products within your company list. </a:t>
            </a:r>
          </a:p>
        </p:txBody>
      </p:sp>
    </p:spTree>
    <p:extLst>
      <p:ext uri="{BB962C8B-B14F-4D97-AF65-F5344CB8AC3E}">
        <p14:creationId xmlns:p14="http://schemas.microsoft.com/office/powerpoint/2010/main" val="4230346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9800" y="6477000"/>
            <a:ext cx="4572000" cy="276999"/>
          </a:xfrm>
          <a:prstGeom prst="rect">
            <a:avLst/>
          </a:prstGeom>
          <a:noFill/>
        </p:spPr>
        <p:txBody>
          <a:bodyPr wrap="square" rtlCol="0">
            <a:spAutoFit/>
          </a:bodyPr>
          <a:lstStyle/>
          <a:p>
            <a:pPr algn="ctr"/>
            <a:r>
              <a:rPr lang="en-US" sz="1200" b="1" dirty="0" smtClean="0"/>
              <a:t>Search Result Functions</a:t>
            </a:r>
            <a:endParaRPr lang="en-US" sz="1200" b="1" dirty="0"/>
          </a:p>
        </p:txBody>
      </p:sp>
      <p:sp>
        <p:nvSpPr>
          <p:cNvPr id="27"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28" name="AutoShape 7">
            <a:hlinkClick r:id="" action="ppaction://hlinkshowjump?jump=previousslide" highlightClick="1"/>
          </p:cNvPr>
          <p:cNvSpPr>
            <a:spLocks noChangeArrowheads="1"/>
          </p:cNvSpPr>
          <p:nvPr/>
        </p:nvSpPr>
        <p:spPr bwMode="auto">
          <a:xfrm>
            <a:off x="7310438" y="6604000"/>
            <a:ext cx="166687" cy="157163"/>
          </a:xfrm>
          <a:prstGeom prst="actionButtonBackPrevious">
            <a:avLst/>
          </a:prstGeom>
          <a:solidFill>
            <a:srgbClr val="006699"/>
          </a:solidFill>
          <a:ln w="9525">
            <a:noFill/>
            <a:miter lim="800000"/>
            <a:headEnd/>
            <a:tailEnd/>
          </a:ln>
          <a:effectLst/>
        </p:spPr>
        <p:txBody>
          <a:bodyPr wrap="none" anchor="ctr"/>
          <a:lstStyle/>
          <a:p>
            <a:pPr algn="ctr"/>
            <a:endParaRPr lang="en-US" dirty="0">
              <a:solidFill>
                <a:schemeClr val="bg1"/>
              </a:solidFill>
            </a:endParaRPr>
          </a:p>
        </p:txBody>
      </p:sp>
      <p:sp>
        <p:nvSpPr>
          <p:cNvPr id="29"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30" name="TextBox 29"/>
          <p:cNvSpPr txBox="1"/>
          <p:nvPr/>
        </p:nvSpPr>
        <p:spPr>
          <a:xfrm>
            <a:off x="7543800" y="6553200"/>
            <a:ext cx="838200" cy="246221"/>
          </a:xfrm>
          <a:prstGeom prst="rect">
            <a:avLst/>
          </a:prstGeom>
          <a:noFill/>
          <a:ln>
            <a:noFill/>
          </a:ln>
        </p:spPr>
        <p:txBody>
          <a:bodyPr wrap="square" rtlCol="0">
            <a:spAutoFit/>
          </a:bodyPr>
          <a:lstStyle/>
          <a:p>
            <a:pPr algn="ctr"/>
            <a:r>
              <a:rPr lang="en-US" sz="1000" b="1" dirty="0" smtClean="0"/>
              <a:t>Slide 11</a:t>
            </a:r>
            <a:endParaRPr lang="en-US" sz="1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66" y="1300686"/>
            <a:ext cx="8867210" cy="3799427"/>
          </a:xfrm>
          <a:prstGeom prst="rect">
            <a:avLst/>
          </a:prstGeom>
        </p:spPr>
      </p:pic>
      <p:sp>
        <p:nvSpPr>
          <p:cNvPr id="8" name="Rectangle 7"/>
          <p:cNvSpPr/>
          <p:nvPr/>
        </p:nvSpPr>
        <p:spPr>
          <a:xfrm>
            <a:off x="6938331" y="2743200"/>
            <a:ext cx="2073467"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8153400" y="3200400"/>
            <a:ext cx="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53201" y="3429000"/>
            <a:ext cx="2434268" cy="1477328"/>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Sort By Dropdown and Columns:</a:t>
            </a:r>
          </a:p>
          <a:p>
            <a:endParaRPr lang="en-US" sz="1000" dirty="0" smtClean="0"/>
          </a:p>
          <a:p>
            <a:r>
              <a:rPr lang="en-US" sz="1000" dirty="0" smtClean="0"/>
              <a:t>The Sort By dropdown is another way to quickly sort selecting from a list. The options in the drop down are based off the columns selected. The Edit Table icon allows you to select up to 3 additional columns (besides Product Name) to show in eBinder. </a:t>
            </a:r>
          </a:p>
        </p:txBody>
      </p:sp>
      <p:sp>
        <p:nvSpPr>
          <p:cNvPr id="15" name="Rectangle 14"/>
          <p:cNvSpPr/>
          <p:nvPr/>
        </p:nvSpPr>
        <p:spPr>
          <a:xfrm>
            <a:off x="208853" y="2816195"/>
            <a:ext cx="553147" cy="2897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609600" y="3105898"/>
            <a:ext cx="381000" cy="372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9600" y="3478498"/>
            <a:ext cx="2971800"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Select All:</a:t>
            </a:r>
          </a:p>
          <a:p>
            <a:endParaRPr lang="en-US" sz="1000" dirty="0" smtClean="0"/>
          </a:p>
          <a:p>
            <a:r>
              <a:rPr lang="en-US" sz="1000" dirty="0" smtClean="0"/>
              <a:t>To quickly select all search results, click Select All. This will update to Deselect All after selected. </a:t>
            </a:r>
          </a:p>
        </p:txBody>
      </p:sp>
      <p:sp>
        <p:nvSpPr>
          <p:cNvPr id="21" name="Rectangle 20"/>
          <p:cNvSpPr/>
          <p:nvPr/>
        </p:nvSpPr>
        <p:spPr>
          <a:xfrm>
            <a:off x="4648200" y="3048000"/>
            <a:ext cx="228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a:off x="4724400" y="3360789"/>
            <a:ext cx="0" cy="2354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17034" y="3588217"/>
            <a:ext cx="1824669" cy="861774"/>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Column Header Arrows:</a:t>
            </a:r>
          </a:p>
          <a:p>
            <a:endParaRPr lang="en-US" sz="1000" dirty="0" smtClean="0"/>
          </a:p>
          <a:p>
            <a:r>
              <a:rPr lang="en-US" sz="1000" dirty="0" smtClean="0"/>
              <a:t>To quickly sort products, select the arrow icon next to the column header.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9800" y="6477000"/>
            <a:ext cx="4572000" cy="276999"/>
          </a:xfrm>
          <a:prstGeom prst="rect">
            <a:avLst/>
          </a:prstGeom>
          <a:noFill/>
        </p:spPr>
        <p:txBody>
          <a:bodyPr wrap="square" rtlCol="0">
            <a:spAutoFit/>
          </a:bodyPr>
          <a:lstStyle/>
          <a:p>
            <a:pPr algn="ctr"/>
            <a:r>
              <a:rPr lang="en-US" sz="1200" b="1" dirty="0"/>
              <a:t>Search Result Functions</a:t>
            </a:r>
          </a:p>
        </p:txBody>
      </p:sp>
      <p:sp>
        <p:nvSpPr>
          <p:cNvPr id="27"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28" name="AutoShape 7">
            <a:hlinkClick r:id="" action="ppaction://hlinkshowjump?jump=previousslide" highlightClick="1"/>
          </p:cNvPr>
          <p:cNvSpPr>
            <a:spLocks noChangeArrowheads="1"/>
          </p:cNvSpPr>
          <p:nvPr/>
        </p:nvSpPr>
        <p:spPr bwMode="auto">
          <a:xfrm>
            <a:off x="7310438" y="6604000"/>
            <a:ext cx="166687" cy="157163"/>
          </a:xfrm>
          <a:prstGeom prst="actionButtonBackPrevious">
            <a:avLst/>
          </a:prstGeom>
          <a:solidFill>
            <a:srgbClr val="006699"/>
          </a:solidFill>
          <a:ln w="9525">
            <a:noFill/>
            <a:miter lim="800000"/>
            <a:headEnd/>
            <a:tailEnd/>
          </a:ln>
          <a:effectLst/>
        </p:spPr>
        <p:txBody>
          <a:bodyPr wrap="none" anchor="ctr"/>
          <a:lstStyle/>
          <a:p>
            <a:pPr algn="ctr"/>
            <a:endParaRPr lang="en-US" dirty="0">
              <a:solidFill>
                <a:schemeClr val="bg1"/>
              </a:solidFill>
            </a:endParaRPr>
          </a:p>
        </p:txBody>
      </p:sp>
      <p:sp>
        <p:nvSpPr>
          <p:cNvPr id="29"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30" name="TextBox 29"/>
          <p:cNvSpPr txBox="1"/>
          <p:nvPr/>
        </p:nvSpPr>
        <p:spPr>
          <a:xfrm>
            <a:off x="7543800" y="6553200"/>
            <a:ext cx="838200" cy="246221"/>
          </a:xfrm>
          <a:prstGeom prst="rect">
            <a:avLst/>
          </a:prstGeom>
          <a:noFill/>
          <a:ln>
            <a:noFill/>
          </a:ln>
        </p:spPr>
        <p:txBody>
          <a:bodyPr wrap="square" rtlCol="0">
            <a:spAutoFit/>
          </a:bodyPr>
          <a:lstStyle/>
          <a:p>
            <a:pPr algn="ctr"/>
            <a:r>
              <a:rPr lang="en-US" sz="1000" b="1" dirty="0" smtClean="0"/>
              <a:t>Slide 12</a:t>
            </a:r>
            <a:endParaRPr lang="en-US" sz="1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66" y="1300686"/>
            <a:ext cx="8867210" cy="3799427"/>
          </a:xfrm>
          <a:prstGeom prst="rect">
            <a:avLst/>
          </a:prstGeom>
        </p:spPr>
      </p:pic>
      <p:sp>
        <p:nvSpPr>
          <p:cNvPr id="8" name="Rectangle 7"/>
          <p:cNvSpPr/>
          <p:nvPr/>
        </p:nvSpPr>
        <p:spPr>
          <a:xfrm>
            <a:off x="8501063" y="2136243"/>
            <a:ext cx="486406" cy="3588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8584406" y="1823513"/>
            <a:ext cx="0" cy="31273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54110" y="1111713"/>
            <a:ext cx="2981325"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Maps:</a:t>
            </a:r>
          </a:p>
          <a:p>
            <a:endParaRPr lang="en-US" sz="1000" dirty="0" smtClean="0"/>
          </a:p>
          <a:p>
            <a:r>
              <a:rPr lang="en-US" sz="1000" dirty="0" smtClean="0"/>
              <a:t>Allows you to view a map of where containers in your account are located.</a:t>
            </a:r>
          </a:p>
        </p:txBody>
      </p:sp>
      <p:sp>
        <p:nvSpPr>
          <p:cNvPr id="15" name="Rectangle 14"/>
          <p:cNvSpPr/>
          <p:nvPr/>
        </p:nvSpPr>
        <p:spPr>
          <a:xfrm>
            <a:off x="464405" y="3733799"/>
            <a:ext cx="297595" cy="6584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762000" y="4205926"/>
            <a:ext cx="533400" cy="5819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4404" y="4787846"/>
            <a:ext cx="5174395" cy="1169551"/>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Viewing an (M)SDS:</a:t>
            </a:r>
          </a:p>
          <a:p>
            <a:endParaRPr lang="en-US" sz="1000" dirty="0" smtClean="0"/>
          </a:p>
          <a:p>
            <a:r>
              <a:rPr lang="en-US" sz="1000" dirty="0" smtClean="0"/>
              <a:t>In the search results list, look for the PDF icon. Select the icon that corresponds with the desired product to open the (M)SDS. </a:t>
            </a:r>
          </a:p>
          <a:p>
            <a:endParaRPr lang="en-US" sz="1000" dirty="0"/>
          </a:p>
          <a:p>
            <a:r>
              <a:rPr lang="en-US" sz="1000" dirty="0" smtClean="0"/>
              <a:t>The document will open in an Adobe Reader window. Adobe Reader must be installed in order to view the (M)SDS. </a:t>
            </a:r>
          </a:p>
        </p:txBody>
      </p:sp>
      <p:sp>
        <p:nvSpPr>
          <p:cNvPr id="21" name="Rectangle 20"/>
          <p:cNvSpPr/>
          <p:nvPr/>
        </p:nvSpPr>
        <p:spPr>
          <a:xfrm>
            <a:off x="7848600" y="2136243"/>
            <a:ext cx="607794" cy="3588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flipH="1">
            <a:off x="8077200" y="2495090"/>
            <a:ext cx="76200" cy="6108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43600" y="3105913"/>
            <a:ext cx="2640806"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Export:</a:t>
            </a:r>
          </a:p>
          <a:p>
            <a:endParaRPr lang="en-US" sz="1000" dirty="0" smtClean="0"/>
          </a:p>
          <a:p>
            <a:r>
              <a:rPr lang="en-US" sz="1000" dirty="0" smtClean="0"/>
              <a:t>Use the Export icon to output the current search results list to an Excel spreadsheet. </a:t>
            </a:r>
          </a:p>
        </p:txBody>
      </p:sp>
    </p:spTree>
    <p:extLst>
      <p:ext uri="{BB962C8B-B14F-4D97-AF65-F5344CB8AC3E}">
        <p14:creationId xmlns:p14="http://schemas.microsoft.com/office/powerpoint/2010/main" val="246324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9800" y="6477000"/>
            <a:ext cx="4572000" cy="276999"/>
          </a:xfrm>
          <a:prstGeom prst="rect">
            <a:avLst/>
          </a:prstGeom>
          <a:noFill/>
        </p:spPr>
        <p:txBody>
          <a:bodyPr wrap="square" rtlCol="0">
            <a:spAutoFit/>
          </a:bodyPr>
          <a:lstStyle/>
          <a:p>
            <a:pPr algn="ctr"/>
            <a:r>
              <a:rPr lang="en-US" sz="1200" b="1" dirty="0"/>
              <a:t>Search Result Functions</a:t>
            </a:r>
          </a:p>
        </p:txBody>
      </p:sp>
      <p:sp>
        <p:nvSpPr>
          <p:cNvPr id="27"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28" name="AutoShape 7">
            <a:hlinkClick r:id="" action="ppaction://hlinkshowjump?jump=previousslide" highlightClick="1"/>
          </p:cNvPr>
          <p:cNvSpPr>
            <a:spLocks noChangeArrowheads="1"/>
          </p:cNvSpPr>
          <p:nvPr/>
        </p:nvSpPr>
        <p:spPr bwMode="auto">
          <a:xfrm>
            <a:off x="7310438" y="6604000"/>
            <a:ext cx="166687" cy="157163"/>
          </a:xfrm>
          <a:prstGeom prst="actionButtonBackPrevious">
            <a:avLst/>
          </a:prstGeom>
          <a:solidFill>
            <a:srgbClr val="006699"/>
          </a:solidFill>
          <a:ln w="9525">
            <a:noFill/>
            <a:miter lim="800000"/>
            <a:headEnd/>
            <a:tailEnd/>
          </a:ln>
          <a:effectLst/>
        </p:spPr>
        <p:txBody>
          <a:bodyPr wrap="none" anchor="ctr"/>
          <a:lstStyle/>
          <a:p>
            <a:pPr algn="ctr"/>
            <a:endParaRPr lang="en-US" dirty="0">
              <a:solidFill>
                <a:schemeClr val="bg1"/>
              </a:solidFill>
            </a:endParaRPr>
          </a:p>
        </p:txBody>
      </p:sp>
      <p:sp>
        <p:nvSpPr>
          <p:cNvPr id="29"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30" name="TextBox 29"/>
          <p:cNvSpPr txBox="1"/>
          <p:nvPr/>
        </p:nvSpPr>
        <p:spPr>
          <a:xfrm>
            <a:off x="7543800" y="6553200"/>
            <a:ext cx="838200" cy="246221"/>
          </a:xfrm>
          <a:prstGeom prst="rect">
            <a:avLst/>
          </a:prstGeom>
          <a:noFill/>
          <a:ln>
            <a:noFill/>
          </a:ln>
        </p:spPr>
        <p:txBody>
          <a:bodyPr wrap="square" rtlCol="0">
            <a:spAutoFit/>
          </a:bodyPr>
          <a:lstStyle/>
          <a:p>
            <a:pPr algn="ctr"/>
            <a:r>
              <a:rPr lang="en-US" sz="1000" b="1" dirty="0" smtClean="0"/>
              <a:t>Slide 13</a:t>
            </a:r>
            <a:endParaRPr lang="en-US" sz="1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66" y="1313520"/>
            <a:ext cx="8867210" cy="3773758"/>
          </a:xfrm>
          <a:prstGeom prst="rect">
            <a:avLst/>
          </a:prstGeom>
        </p:spPr>
      </p:pic>
      <p:sp>
        <p:nvSpPr>
          <p:cNvPr id="8" name="Rectangle 7"/>
          <p:cNvSpPr/>
          <p:nvPr/>
        </p:nvSpPr>
        <p:spPr>
          <a:xfrm>
            <a:off x="7310438" y="2136243"/>
            <a:ext cx="690562" cy="3588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a:endCxn id="8" idx="0"/>
          </p:cNvCxnSpPr>
          <p:nvPr/>
        </p:nvCxnSpPr>
        <p:spPr>
          <a:xfrm>
            <a:off x="7655719" y="1821713"/>
            <a:ext cx="0" cy="31453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19675" y="1113827"/>
            <a:ext cx="2981325"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Share:</a:t>
            </a:r>
          </a:p>
          <a:p>
            <a:endParaRPr lang="en-US" sz="1000" dirty="0" smtClean="0"/>
          </a:p>
          <a:p>
            <a:r>
              <a:rPr lang="en-US" sz="1000" dirty="0" smtClean="0"/>
              <a:t>Gives you the options to share the Product URL either by copying/pasting the link or email directly. </a:t>
            </a:r>
          </a:p>
        </p:txBody>
      </p:sp>
      <p:sp>
        <p:nvSpPr>
          <p:cNvPr id="15" name="Rectangle 14"/>
          <p:cNvSpPr/>
          <p:nvPr/>
        </p:nvSpPr>
        <p:spPr>
          <a:xfrm>
            <a:off x="235126" y="3307455"/>
            <a:ext cx="297595" cy="3048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383923" y="3624666"/>
            <a:ext cx="148798" cy="4254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70785" y="4027812"/>
            <a:ext cx="3744015"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Checkbox:</a:t>
            </a:r>
          </a:p>
          <a:p>
            <a:endParaRPr lang="en-US" sz="1000" dirty="0" smtClean="0"/>
          </a:p>
          <a:p>
            <a:r>
              <a:rPr lang="en-US" sz="1000" dirty="0" smtClean="0"/>
              <a:t>When clicked, the checkbox gives you options to create and print secondary container labels and share the product URL. </a:t>
            </a:r>
          </a:p>
        </p:txBody>
      </p:sp>
      <p:sp>
        <p:nvSpPr>
          <p:cNvPr id="21" name="Rectangle 20"/>
          <p:cNvSpPr/>
          <p:nvPr/>
        </p:nvSpPr>
        <p:spPr>
          <a:xfrm>
            <a:off x="6324600" y="2155612"/>
            <a:ext cx="607794" cy="3588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a:off x="6628497" y="2504775"/>
            <a:ext cx="0" cy="3932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95800" y="2898013"/>
            <a:ext cx="2640806"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Labels:</a:t>
            </a:r>
          </a:p>
          <a:p>
            <a:endParaRPr lang="en-US" sz="1000" dirty="0" smtClean="0"/>
          </a:p>
          <a:p>
            <a:r>
              <a:rPr lang="en-US" sz="1000" dirty="0" smtClean="0"/>
              <a:t>Gives you the options to create and print secondary container labels. </a:t>
            </a:r>
          </a:p>
        </p:txBody>
      </p:sp>
    </p:spTree>
    <p:extLst>
      <p:ext uri="{BB962C8B-B14F-4D97-AF65-F5344CB8AC3E}">
        <p14:creationId xmlns:p14="http://schemas.microsoft.com/office/powerpoint/2010/main" val="4274399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2209800" y="6477000"/>
            <a:ext cx="4572000" cy="276999"/>
          </a:xfrm>
          <a:prstGeom prst="rect">
            <a:avLst/>
          </a:prstGeom>
          <a:noFill/>
        </p:spPr>
        <p:txBody>
          <a:bodyPr wrap="square" rtlCol="0">
            <a:spAutoFit/>
          </a:bodyPr>
          <a:lstStyle/>
          <a:p>
            <a:pPr algn="ctr"/>
            <a:r>
              <a:rPr lang="en-US" sz="1200" b="1" dirty="0" smtClean="0"/>
              <a:t>How to view and print an (M)SDS</a:t>
            </a:r>
            <a:endParaRPr lang="en-US" sz="1200" b="1" dirty="0"/>
          </a:p>
        </p:txBody>
      </p:sp>
      <p:sp>
        <p:nvSpPr>
          <p:cNvPr id="11"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12" name="AutoShape 7">
            <a:hlinkClick r:id="" action="ppaction://hlinkshowjump?jump=previousslide" highlightClick="1"/>
          </p:cNvPr>
          <p:cNvSpPr>
            <a:spLocks noChangeArrowheads="1"/>
          </p:cNvSpPr>
          <p:nvPr/>
        </p:nvSpPr>
        <p:spPr bwMode="auto">
          <a:xfrm>
            <a:off x="7310438" y="6604000"/>
            <a:ext cx="166687" cy="157163"/>
          </a:xfrm>
          <a:prstGeom prst="actionButtonBackPrevious">
            <a:avLst/>
          </a:prstGeom>
          <a:solidFill>
            <a:srgbClr val="006699"/>
          </a:solidFill>
          <a:ln w="9525">
            <a:noFill/>
            <a:miter lim="800000"/>
            <a:headEnd/>
            <a:tailEnd/>
          </a:ln>
          <a:effectLst/>
        </p:spPr>
        <p:txBody>
          <a:bodyPr wrap="none" anchor="ctr"/>
          <a:lstStyle/>
          <a:p>
            <a:pPr algn="ctr"/>
            <a:endParaRPr lang="en-US" dirty="0">
              <a:solidFill>
                <a:schemeClr val="bg1"/>
              </a:solidFill>
            </a:endParaRPr>
          </a:p>
        </p:txBody>
      </p:sp>
      <p:sp>
        <p:nvSpPr>
          <p:cNvPr id="13"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14" name="TextBox 13"/>
          <p:cNvSpPr txBox="1"/>
          <p:nvPr/>
        </p:nvSpPr>
        <p:spPr>
          <a:xfrm>
            <a:off x="7543800" y="6553200"/>
            <a:ext cx="838200" cy="246221"/>
          </a:xfrm>
          <a:prstGeom prst="rect">
            <a:avLst/>
          </a:prstGeom>
          <a:noFill/>
          <a:ln>
            <a:noFill/>
          </a:ln>
        </p:spPr>
        <p:txBody>
          <a:bodyPr wrap="square" rtlCol="0">
            <a:spAutoFit/>
          </a:bodyPr>
          <a:lstStyle/>
          <a:p>
            <a:pPr algn="ctr"/>
            <a:r>
              <a:rPr lang="en-US" sz="1000" b="1" dirty="0" smtClean="0"/>
              <a:t>Slide 14</a:t>
            </a:r>
            <a:endParaRPr lang="en-US" sz="1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17" y="1524000"/>
            <a:ext cx="8697208" cy="3695019"/>
          </a:xfrm>
          <a:prstGeom prst="rect">
            <a:avLst/>
          </a:prstGeom>
        </p:spPr>
      </p:pic>
      <p:sp>
        <p:nvSpPr>
          <p:cNvPr id="9" name="Rectangle 8"/>
          <p:cNvSpPr/>
          <p:nvPr/>
        </p:nvSpPr>
        <p:spPr>
          <a:xfrm>
            <a:off x="7477125" y="2312395"/>
            <a:ext cx="219075" cy="4308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6" idx="3"/>
            <a:endCxn id="9" idx="1"/>
          </p:cNvCxnSpPr>
          <p:nvPr/>
        </p:nvCxnSpPr>
        <p:spPr>
          <a:xfrm>
            <a:off x="7197970" y="2513535"/>
            <a:ext cx="279155" cy="142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76109" y="2159592"/>
            <a:ext cx="1821861"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Rotate Clockwise:</a:t>
            </a:r>
          </a:p>
          <a:p>
            <a:endParaRPr lang="en-US" sz="1000" dirty="0" smtClean="0"/>
          </a:p>
          <a:p>
            <a:r>
              <a:rPr lang="en-US" sz="1000" dirty="0" smtClean="0"/>
              <a:t>Use the rotate clockwise icon to rotate the MSDS.</a:t>
            </a:r>
          </a:p>
        </p:txBody>
      </p:sp>
      <p:sp>
        <p:nvSpPr>
          <p:cNvPr id="17" name="Rectangle 16"/>
          <p:cNvSpPr/>
          <p:nvPr/>
        </p:nvSpPr>
        <p:spPr>
          <a:xfrm>
            <a:off x="7920065" y="3280909"/>
            <a:ext cx="461935" cy="12910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a:stCxn id="17" idx="1"/>
            <a:endCxn id="19" idx="3"/>
          </p:cNvCxnSpPr>
          <p:nvPr/>
        </p:nvCxnSpPr>
        <p:spPr>
          <a:xfrm flipH="1">
            <a:off x="7592957" y="3926455"/>
            <a:ext cx="327108" cy="2647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87919" y="3837269"/>
            <a:ext cx="2205038"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Zoom In/Out:</a:t>
            </a:r>
          </a:p>
          <a:p>
            <a:endParaRPr lang="en-US" sz="1000" dirty="0"/>
          </a:p>
          <a:p>
            <a:r>
              <a:rPr lang="en-US" sz="1000" dirty="0" smtClean="0"/>
              <a:t>Select these buttons to either Zoom In, Zoom Out, or Fit to Width.  </a:t>
            </a:r>
          </a:p>
        </p:txBody>
      </p:sp>
      <p:sp>
        <p:nvSpPr>
          <p:cNvPr id="22" name="Rectangle 21"/>
          <p:cNvSpPr/>
          <p:nvPr/>
        </p:nvSpPr>
        <p:spPr>
          <a:xfrm>
            <a:off x="7774232" y="2312395"/>
            <a:ext cx="219075" cy="4308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a:endCxn id="22" idx="2"/>
          </p:cNvCxnSpPr>
          <p:nvPr/>
        </p:nvCxnSpPr>
        <p:spPr>
          <a:xfrm flipV="1">
            <a:off x="7458284" y="2743200"/>
            <a:ext cx="425486" cy="6032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76109" y="2977756"/>
            <a:ext cx="2082175"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Download:</a:t>
            </a:r>
          </a:p>
          <a:p>
            <a:endParaRPr lang="en-US" sz="1000" dirty="0" smtClean="0"/>
          </a:p>
          <a:p>
            <a:r>
              <a:rPr lang="en-US" sz="1000" dirty="0" smtClean="0"/>
              <a:t>Select the Download icon to save a .PDF copy of the MSDS.</a:t>
            </a:r>
          </a:p>
        </p:txBody>
      </p:sp>
      <p:sp>
        <p:nvSpPr>
          <p:cNvPr id="29" name="Rectangle 28"/>
          <p:cNvSpPr/>
          <p:nvPr/>
        </p:nvSpPr>
        <p:spPr>
          <a:xfrm>
            <a:off x="8078989" y="2312394"/>
            <a:ext cx="219075" cy="4308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p:cNvCxnSpPr>
            <a:stCxn id="29" idx="0"/>
            <a:endCxn id="31" idx="3"/>
          </p:cNvCxnSpPr>
          <p:nvPr/>
        </p:nvCxnSpPr>
        <p:spPr>
          <a:xfrm flipH="1" flipV="1">
            <a:off x="7477125" y="1693132"/>
            <a:ext cx="711402" cy="6192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394950" y="1339189"/>
            <a:ext cx="2082175"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Printing an MSDS:</a:t>
            </a:r>
          </a:p>
          <a:p>
            <a:endParaRPr lang="en-US" sz="1000" dirty="0" smtClean="0"/>
          </a:p>
          <a:p>
            <a:r>
              <a:rPr lang="en-US" sz="1000" dirty="0" smtClean="0"/>
              <a:t>Select the Print icon to send the MSDS to a local printer</a:t>
            </a:r>
          </a:p>
        </p:txBody>
      </p:sp>
      <p:sp>
        <p:nvSpPr>
          <p:cNvPr id="33" name="Rectangle 32"/>
          <p:cNvSpPr/>
          <p:nvPr/>
        </p:nvSpPr>
        <p:spPr>
          <a:xfrm>
            <a:off x="8467682" y="2312393"/>
            <a:ext cx="224927" cy="2552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a:endCxn id="33" idx="2"/>
          </p:cNvCxnSpPr>
          <p:nvPr/>
        </p:nvCxnSpPr>
        <p:spPr>
          <a:xfrm flipV="1">
            <a:off x="8467682" y="4865168"/>
            <a:ext cx="112464" cy="3414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400800" y="5175267"/>
            <a:ext cx="2290557"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Scroll Bar:</a:t>
            </a:r>
          </a:p>
          <a:p>
            <a:endParaRPr lang="en-US" sz="1000" dirty="0" smtClean="0"/>
          </a:p>
          <a:p>
            <a:r>
              <a:rPr lang="en-US" sz="1000" dirty="0" smtClean="0"/>
              <a:t>Use the scroll bar to navigate through the MSDS. </a:t>
            </a:r>
          </a:p>
        </p:txBody>
      </p:sp>
      <p:sp>
        <p:nvSpPr>
          <p:cNvPr id="50" name="TextBox 49"/>
          <p:cNvSpPr txBox="1"/>
          <p:nvPr/>
        </p:nvSpPr>
        <p:spPr>
          <a:xfrm>
            <a:off x="5400812" y="623043"/>
            <a:ext cx="2082175" cy="553998"/>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Close the MSDS:</a:t>
            </a:r>
          </a:p>
          <a:p>
            <a:endParaRPr lang="en-US" sz="1000" dirty="0" smtClean="0"/>
          </a:p>
          <a:p>
            <a:r>
              <a:rPr lang="en-US" sz="1000" dirty="0" smtClean="0"/>
              <a:t>Click the X to close the MSDS</a:t>
            </a:r>
          </a:p>
        </p:txBody>
      </p:sp>
      <p:cxnSp>
        <p:nvCxnSpPr>
          <p:cNvPr id="51" name="Straight Connector 50"/>
          <p:cNvCxnSpPr>
            <a:stCxn id="53" idx="0"/>
            <a:endCxn id="50" idx="3"/>
          </p:cNvCxnSpPr>
          <p:nvPr/>
        </p:nvCxnSpPr>
        <p:spPr>
          <a:xfrm flipH="1" flipV="1">
            <a:off x="7482987" y="900042"/>
            <a:ext cx="987621" cy="11022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8361070" y="2002294"/>
            <a:ext cx="219076" cy="2601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09800" y="6477000"/>
            <a:ext cx="4572000" cy="276999"/>
          </a:xfrm>
          <a:prstGeom prst="rect">
            <a:avLst/>
          </a:prstGeom>
          <a:noFill/>
        </p:spPr>
        <p:txBody>
          <a:bodyPr wrap="square" rtlCol="0">
            <a:spAutoFit/>
          </a:bodyPr>
          <a:lstStyle/>
          <a:p>
            <a:pPr algn="ctr"/>
            <a:r>
              <a:rPr lang="en-US" sz="1200" b="1" dirty="0" smtClean="0"/>
              <a:t>Product Card and Summary Panel</a:t>
            </a:r>
            <a:endParaRPr lang="en-US" sz="1200" b="1" dirty="0"/>
          </a:p>
        </p:txBody>
      </p:sp>
      <p:sp>
        <p:nvSpPr>
          <p:cNvPr id="10"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11" name="AutoShape 7">
            <a:hlinkClick r:id="" action="ppaction://hlinkshowjump?jump=previousslide" highlightClick="1"/>
          </p:cNvPr>
          <p:cNvSpPr>
            <a:spLocks noChangeArrowheads="1"/>
          </p:cNvSpPr>
          <p:nvPr/>
        </p:nvSpPr>
        <p:spPr bwMode="auto">
          <a:xfrm>
            <a:off x="7310438" y="6604000"/>
            <a:ext cx="166687" cy="157163"/>
          </a:xfrm>
          <a:prstGeom prst="actionButtonBackPrevious">
            <a:avLst/>
          </a:prstGeom>
          <a:solidFill>
            <a:srgbClr val="006699"/>
          </a:solidFill>
          <a:ln w="9525">
            <a:noFill/>
            <a:miter lim="800000"/>
            <a:headEnd/>
            <a:tailEnd/>
          </a:ln>
          <a:effectLst/>
        </p:spPr>
        <p:txBody>
          <a:bodyPr wrap="none" anchor="ctr"/>
          <a:lstStyle/>
          <a:p>
            <a:pPr algn="ctr"/>
            <a:endParaRPr lang="en-US" dirty="0">
              <a:solidFill>
                <a:schemeClr val="bg1"/>
              </a:solidFill>
            </a:endParaRPr>
          </a:p>
        </p:txBody>
      </p:sp>
      <p:sp>
        <p:nvSpPr>
          <p:cNvPr id="12"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13" name="TextBox 12"/>
          <p:cNvSpPr txBox="1"/>
          <p:nvPr/>
        </p:nvSpPr>
        <p:spPr>
          <a:xfrm>
            <a:off x="7543800" y="6553200"/>
            <a:ext cx="838200" cy="246221"/>
          </a:xfrm>
          <a:prstGeom prst="rect">
            <a:avLst/>
          </a:prstGeom>
          <a:noFill/>
          <a:ln>
            <a:noFill/>
          </a:ln>
        </p:spPr>
        <p:txBody>
          <a:bodyPr wrap="square" rtlCol="0">
            <a:spAutoFit/>
          </a:bodyPr>
          <a:lstStyle/>
          <a:p>
            <a:pPr algn="ctr"/>
            <a:r>
              <a:rPr lang="en-US" sz="1000" b="1" dirty="0" smtClean="0"/>
              <a:t>Slide 15</a:t>
            </a:r>
            <a:endParaRPr lang="en-US" sz="1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98" y="1528741"/>
            <a:ext cx="8843402" cy="3453836"/>
          </a:xfrm>
          <a:prstGeom prst="rect">
            <a:avLst/>
          </a:prstGeom>
        </p:spPr>
      </p:pic>
      <p:sp>
        <p:nvSpPr>
          <p:cNvPr id="8" name="Rectangle 7"/>
          <p:cNvSpPr/>
          <p:nvPr/>
        </p:nvSpPr>
        <p:spPr>
          <a:xfrm>
            <a:off x="148198" y="2610113"/>
            <a:ext cx="6024002" cy="437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a:off x="3273210" y="3048000"/>
            <a:ext cx="3390" cy="3734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447800" y="3421486"/>
            <a:ext cx="2814638" cy="861774"/>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Product </a:t>
            </a:r>
            <a:r>
              <a:rPr lang="en-US" sz="1000" b="1" dirty="0" smtClean="0"/>
              <a:t>Row:</a:t>
            </a:r>
            <a:endParaRPr lang="en-US" sz="1000" b="1" dirty="0" smtClean="0"/>
          </a:p>
          <a:p>
            <a:endParaRPr lang="en-US" sz="1000" dirty="0"/>
          </a:p>
          <a:p>
            <a:r>
              <a:rPr lang="en-US" sz="1000" dirty="0" smtClean="0"/>
              <a:t>Click on the gray bar to open the Summary Panel. Click on the product name to go to the full Product Summary page.</a:t>
            </a:r>
          </a:p>
        </p:txBody>
      </p:sp>
      <p:sp>
        <p:nvSpPr>
          <p:cNvPr id="16" name="Rectangle 15"/>
          <p:cNvSpPr/>
          <p:nvPr/>
        </p:nvSpPr>
        <p:spPr>
          <a:xfrm>
            <a:off x="6324600" y="1979344"/>
            <a:ext cx="2667000" cy="3202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273210" y="730772"/>
            <a:ext cx="4965915"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Summary Panel:</a:t>
            </a:r>
          </a:p>
          <a:p>
            <a:endParaRPr lang="en-US" sz="1000" dirty="0"/>
          </a:p>
          <a:p>
            <a:r>
              <a:rPr lang="en-US" sz="1000" dirty="0" smtClean="0"/>
              <a:t>High level overview of the Products </a:t>
            </a:r>
            <a:r>
              <a:rPr lang="en-US" sz="1000" dirty="0"/>
              <a:t>D</a:t>
            </a:r>
            <a:r>
              <a:rPr lang="en-US" sz="1000" dirty="0" smtClean="0"/>
              <a:t>etails, Product </a:t>
            </a:r>
            <a:r>
              <a:rPr lang="en-US" sz="1000" dirty="0"/>
              <a:t>I</a:t>
            </a:r>
            <a:r>
              <a:rPr lang="en-US" sz="1000" dirty="0" smtClean="0"/>
              <a:t>nventory, and SDS Information. Allows you to also view the PDF, Print Labels, and Share the Product URL.  </a:t>
            </a:r>
          </a:p>
        </p:txBody>
      </p:sp>
      <p:cxnSp>
        <p:nvCxnSpPr>
          <p:cNvPr id="18" name="Straight Connector 17"/>
          <p:cNvCxnSpPr/>
          <p:nvPr/>
        </p:nvCxnSpPr>
        <p:spPr>
          <a:xfrm>
            <a:off x="7393781" y="1438658"/>
            <a:ext cx="0" cy="5406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13041"/>
            <a:ext cx="3873965" cy="6300761"/>
          </a:xfrm>
          <a:prstGeom prst="rect">
            <a:avLst/>
          </a:prstGeom>
        </p:spPr>
      </p:pic>
      <p:cxnSp>
        <p:nvCxnSpPr>
          <p:cNvPr id="6" name="Straight Connector 5"/>
          <p:cNvCxnSpPr/>
          <p:nvPr/>
        </p:nvCxnSpPr>
        <p:spPr>
          <a:xfrm flipH="1">
            <a:off x="2011273" y="3657600"/>
            <a:ext cx="1521147" cy="18057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379895" y="5293123"/>
            <a:ext cx="1152525"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90600" y="5445523"/>
            <a:ext cx="3581400" cy="861774"/>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Indexing Modules</a:t>
            </a:r>
            <a:endParaRPr lang="en-US" sz="1000" b="1" dirty="0" smtClean="0"/>
          </a:p>
          <a:p>
            <a:endParaRPr lang="en-US" sz="1000" b="1" dirty="0" smtClean="0"/>
          </a:p>
          <a:p>
            <a:r>
              <a:rPr lang="en-US" sz="1000" dirty="0" smtClean="0"/>
              <a:t>Scroll through the modules to see what details have been indexed for this product. Modules must be enabled and indexed by administrators.</a:t>
            </a:r>
            <a:endParaRPr lang="en-US" sz="1000" dirty="0"/>
          </a:p>
        </p:txBody>
      </p:sp>
      <p:sp>
        <p:nvSpPr>
          <p:cNvPr id="12" name="Rectangle 11"/>
          <p:cNvSpPr/>
          <p:nvPr/>
        </p:nvSpPr>
        <p:spPr>
          <a:xfrm>
            <a:off x="2590800" y="533400"/>
            <a:ext cx="3950165" cy="182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a:off x="5257800" y="2362200"/>
            <a:ext cx="0" cy="6242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07285" y="2705269"/>
            <a:ext cx="4550953" cy="861774"/>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Viewing the Product Summary</a:t>
            </a:r>
          </a:p>
          <a:p>
            <a:endParaRPr lang="en-US" sz="1000" b="1" dirty="0" smtClean="0"/>
          </a:p>
          <a:p>
            <a:r>
              <a:rPr lang="en-US" sz="1000" dirty="0" smtClean="0"/>
              <a:t>The product summary allows you to view a quick snapshot of details about the product, and enables you to view the (M)SDS, create workplace labels, and view attached files.</a:t>
            </a:r>
            <a:endParaRPr lang="en-US" sz="1000" dirty="0"/>
          </a:p>
        </p:txBody>
      </p:sp>
      <p:sp>
        <p:nvSpPr>
          <p:cNvPr id="19" name="TextBox 18"/>
          <p:cNvSpPr txBox="1"/>
          <p:nvPr/>
        </p:nvSpPr>
        <p:spPr>
          <a:xfrm>
            <a:off x="2209800" y="6477000"/>
            <a:ext cx="4572000" cy="276999"/>
          </a:xfrm>
          <a:prstGeom prst="rect">
            <a:avLst/>
          </a:prstGeom>
          <a:noFill/>
        </p:spPr>
        <p:txBody>
          <a:bodyPr wrap="square" rtlCol="0">
            <a:spAutoFit/>
          </a:bodyPr>
          <a:lstStyle/>
          <a:p>
            <a:pPr algn="ctr"/>
            <a:r>
              <a:rPr lang="en-US" sz="1200" b="1" dirty="0" smtClean="0"/>
              <a:t>Product Summary</a:t>
            </a:r>
            <a:endParaRPr lang="en-US" sz="1200" b="1" dirty="0"/>
          </a:p>
        </p:txBody>
      </p:sp>
      <p:sp>
        <p:nvSpPr>
          <p:cNvPr id="20"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21" name="AutoShape 7">
            <a:hlinkClick r:id="" action="ppaction://hlinkshowjump?jump=previousslide" highlightClick="1"/>
          </p:cNvPr>
          <p:cNvSpPr>
            <a:spLocks noChangeArrowheads="1"/>
          </p:cNvSpPr>
          <p:nvPr/>
        </p:nvSpPr>
        <p:spPr bwMode="auto">
          <a:xfrm>
            <a:off x="7310438" y="6604000"/>
            <a:ext cx="166687" cy="157163"/>
          </a:xfrm>
          <a:prstGeom prst="actionButtonBackPrevious">
            <a:avLst/>
          </a:prstGeom>
          <a:solidFill>
            <a:srgbClr val="006699"/>
          </a:solidFill>
          <a:ln w="9525">
            <a:noFill/>
            <a:miter lim="800000"/>
            <a:headEnd/>
            <a:tailEnd/>
          </a:ln>
          <a:effectLst/>
        </p:spPr>
        <p:txBody>
          <a:bodyPr wrap="none" anchor="ctr"/>
          <a:lstStyle/>
          <a:p>
            <a:pPr algn="ctr"/>
            <a:endParaRPr lang="en-US" dirty="0">
              <a:solidFill>
                <a:schemeClr val="bg1"/>
              </a:solidFill>
            </a:endParaRPr>
          </a:p>
        </p:txBody>
      </p:sp>
      <p:sp>
        <p:nvSpPr>
          <p:cNvPr id="22"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23" name="TextBox 22"/>
          <p:cNvSpPr txBox="1"/>
          <p:nvPr/>
        </p:nvSpPr>
        <p:spPr>
          <a:xfrm>
            <a:off x="7543800" y="6553200"/>
            <a:ext cx="838200" cy="246221"/>
          </a:xfrm>
          <a:prstGeom prst="rect">
            <a:avLst/>
          </a:prstGeom>
          <a:noFill/>
          <a:ln>
            <a:noFill/>
          </a:ln>
        </p:spPr>
        <p:txBody>
          <a:bodyPr wrap="square" rtlCol="0">
            <a:spAutoFit/>
          </a:bodyPr>
          <a:lstStyle/>
          <a:p>
            <a:pPr algn="ctr"/>
            <a:r>
              <a:rPr lang="en-US" sz="1000" b="1" dirty="0" smtClean="0"/>
              <a:t>Slide 16</a:t>
            </a:r>
            <a:endParaRPr lang="en-US" sz="1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36145"/>
          <a:stretch/>
        </p:blipFill>
        <p:spPr>
          <a:xfrm>
            <a:off x="3952079" y="1981200"/>
            <a:ext cx="4949685" cy="4038600"/>
          </a:xfrm>
          <a:prstGeom prst="rect">
            <a:avLst/>
          </a:prstGeom>
        </p:spPr>
      </p:pic>
      <p:sp>
        <p:nvSpPr>
          <p:cNvPr id="8" name="TextBox 7"/>
          <p:cNvSpPr txBox="1"/>
          <p:nvPr/>
        </p:nvSpPr>
        <p:spPr>
          <a:xfrm>
            <a:off x="190500" y="457200"/>
            <a:ext cx="3767155" cy="1354217"/>
          </a:xfrm>
          <a:prstGeom prst="rect">
            <a:avLst/>
          </a:prstGeom>
          <a:solidFill>
            <a:schemeClr val="bg2">
              <a:lumMod val="20000"/>
              <a:lumOff val="80000"/>
            </a:schemeClr>
          </a:solidFill>
          <a:ln>
            <a:solidFill>
              <a:srgbClr val="FF0000"/>
            </a:solidFill>
          </a:ln>
        </p:spPr>
        <p:txBody>
          <a:bodyPr wrap="square" rtlCol="0">
            <a:spAutoFit/>
          </a:bodyPr>
          <a:lstStyle/>
          <a:p>
            <a:r>
              <a:rPr lang="en-US" sz="1200" b="1" dirty="0" smtClean="0"/>
              <a:t>Printing Secondary Container Labels</a:t>
            </a:r>
          </a:p>
          <a:p>
            <a:endParaRPr lang="en-US" sz="1000" b="1" dirty="0" smtClean="0"/>
          </a:p>
          <a:p>
            <a:r>
              <a:rPr lang="en-US" sz="1200" dirty="0" smtClean="0"/>
              <a:t>Select the specific workplace label required by clicking the Generate button. Your account’s administrator may also create custom label templates specific to your organization that can also be selected. </a:t>
            </a:r>
            <a:endParaRPr lang="en-US" sz="1200" dirty="0"/>
          </a:p>
        </p:txBody>
      </p:sp>
      <p:sp>
        <p:nvSpPr>
          <p:cNvPr id="10" name="TextBox 9"/>
          <p:cNvSpPr txBox="1"/>
          <p:nvPr/>
        </p:nvSpPr>
        <p:spPr>
          <a:xfrm>
            <a:off x="2209800" y="6477000"/>
            <a:ext cx="4572000" cy="276999"/>
          </a:xfrm>
          <a:prstGeom prst="rect">
            <a:avLst/>
          </a:prstGeom>
          <a:noFill/>
        </p:spPr>
        <p:txBody>
          <a:bodyPr wrap="square" rtlCol="0">
            <a:spAutoFit/>
          </a:bodyPr>
          <a:lstStyle/>
          <a:p>
            <a:pPr algn="ctr"/>
            <a:r>
              <a:rPr lang="en-US" sz="1200" b="1" dirty="0" smtClean="0"/>
              <a:t>How to print a Secondary Container Label</a:t>
            </a:r>
          </a:p>
        </p:txBody>
      </p:sp>
      <p:sp>
        <p:nvSpPr>
          <p:cNvPr id="11"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12" name="AutoShape 7">
            <a:hlinkClick r:id="" action="ppaction://hlinkshowjump?jump=previousslide" highlightClick="1"/>
          </p:cNvPr>
          <p:cNvSpPr>
            <a:spLocks noChangeArrowheads="1"/>
          </p:cNvSpPr>
          <p:nvPr/>
        </p:nvSpPr>
        <p:spPr bwMode="auto">
          <a:xfrm>
            <a:off x="7310438" y="6604000"/>
            <a:ext cx="166687" cy="157163"/>
          </a:xfrm>
          <a:prstGeom prst="actionButtonBackPrevious">
            <a:avLst/>
          </a:prstGeom>
          <a:solidFill>
            <a:srgbClr val="006699"/>
          </a:solidFill>
          <a:ln w="9525">
            <a:noFill/>
            <a:miter lim="800000"/>
            <a:headEnd/>
            <a:tailEnd/>
          </a:ln>
          <a:effectLst/>
        </p:spPr>
        <p:txBody>
          <a:bodyPr wrap="none" anchor="ctr"/>
          <a:lstStyle/>
          <a:p>
            <a:pPr algn="ctr"/>
            <a:endParaRPr lang="en-US" dirty="0">
              <a:solidFill>
                <a:schemeClr val="bg1"/>
              </a:solidFill>
            </a:endParaRPr>
          </a:p>
        </p:txBody>
      </p:sp>
      <p:sp>
        <p:nvSpPr>
          <p:cNvPr id="13"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14" name="TextBox 13"/>
          <p:cNvSpPr txBox="1"/>
          <p:nvPr/>
        </p:nvSpPr>
        <p:spPr>
          <a:xfrm>
            <a:off x="7543800" y="6553200"/>
            <a:ext cx="838200" cy="246221"/>
          </a:xfrm>
          <a:prstGeom prst="rect">
            <a:avLst/>
          </a:prstGeom>
          <a:noFill/>
          <a:ln>
            <a:noFill/>
          </a:ln>
        </p:spPr>
        <p:txBody>
          <a:bodyPr wrap="square" rtlCol="0">
            <a:spAutoFit/>
          </a:bodyPr>
          <a:lstStyle/>
          <a:p>
            <a:pPr algn="ctr"/>
            <a:r>
              <a:rPr lang="en-US" sz="1000" b="1" dirty="0" smtClean="0"/>
              <a:t>Slide 17</a:t>
            </a:r>
            <a:endParaRPr lang="en-US" sz="1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5519" y="76200"/>
            <a:ext cx="3510432" cy="6351182"/>
          </a:xfrm>
          <a:prstGeom prst="rect">
            <a:avLst/>
          </a:prstGeom>
        </p:spPr>
      </p:pic>
      <p:sp>
        <p:nvSpPr>
          <p:cNvPr id="6" name="Rectangle 5"/>
          <p:cNvSpPr/>
          <p:nvPr/>
        </p:nvSpPr>
        <p:spPr>
          <a:xfrm>
            <a:off x="2835518" y="609600"/>
            <a:ext cx="1660281" cy="167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2039815" y="1122402"/>
            <a:ext cx="7957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1999" y="845403"/>
            <a:ext cx="1295400" cy="553998"/>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Step 1:</a:t>
            </a:r>
          </a:p>
          <a:p>
            <a:endParaRPr lang="en-US" sz="1000" b="1" dirty="0" smtClean="0"/>
          </a:p>
          <a:p>
            <a:r>
              <a:rPr lang="en-US" sz="1000" dirty="0" smtClean="0"/>
              <a:t>Select a label size.</a:t>
            </a:r>
            <a:endParaRPr lang="en-US" sz="1000" dirty="0"/>
          </a:p>
        </p:txBody>
      </p:sp>
      <p:sp>
        <p:nvSpPr>
          <p:cNvPr id="11" name="Rectangle 10"/>
          <p:cNvSpPr/>
          <p:nvPr/>
        </p:nvSpPr>
        <p:spPr>
          <a:xfrm>
            <a:off x="2835518" y="2335619"/>
            <a:ext cx="1660281" cy="12008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flipH="1">
            <a:off x="2285999" y="2743200"/>
            <a:ext cx="54951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1998" y="2401678"/>
            <a:ext cx="1524001" cy="1015663"/>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Step 2:</a:t>
            </a:r>
          </a:p>
          <a:p>
            <a:endParaRPr lang="en-US" sz="1000" b="1" dirty="0" smtClean="0"/>
          </a:p>
          <a:p>
            <a:r>
              <a:rPr lang="en-US" sz="1000" dirty="0" smtClean="0"/>
              <a:t>Depending on your label type, select and reorder the hazard symbols for your label.</a:t>
            </a:r>
            <a:endParaRPr lang="en-US" sz="1000" dirty="0"/>
          </a:p>
        </p:txBody>
      </p:sp>
      <p:sp>
        <p:nvSpPr>
          <p:cNvPr id="15" name="Rectangle 14"/>
          <p:cNvSpPr/>
          <p:nvPr/>
        </p:nvSpPr>
        <p:spPr>
          <a:xfrm>
            <a:off x="2835518" y="3586082"/>
            <a:ext cx="1812682" cy="11200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a:off x="4648200" y="3886200"/>
            <a:ext cx="55621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04416" y="3642709"/>
            <a:ext cx="1958383" cy="861774"/>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Step 3:</a:t>
            </a:r>
          </a:p>
          <a:p>
            <a:endParaRPr lang="en-US" sz="1000" b="1" dirty="0" smtClean="0"/>
          </a:p>
          <a:p>
            <a:r>
              <a:rPr lang="en-US" sz="1000" dirty="0" smtClean="0"/>
              <a:t>Depending on the size of your label, select the data fields you would like to include.</a:t>
            </a:r>
            <a:endParaRPr lang="en-US" sz="1000" dirty="0"/>
          </a:p>
        </p:txBody>
      </p:sp>
      <p:sp>
        <p:nvSpPr>
          <p:cNvPr id="19" name="Rectangle 18"/>
          <p:cNvSpPr/>
          <p:nvPr/>
        </p:nvSpPr>
        <p:spPr>
          <a:xfrm>
            <a:off x="2835518" y="4755701"/>
            <a:ext cx="1812682" cy="14915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767860" y="4773286"/>
            <a:ext cx="1594339" cy="861774"/>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Step 4:</a:t>
            </a:r>
          </a:p>
          <a:p>
            <a:endParaRPr lang="en-US" sz="1000" b="1" dirty="0" smtClean="0"/>
          </a:p>
          <a:p>
            <a:r>
              <a:rPr lang="en-US" sz="1000" dirty="0" smtClean="0"/>
              <a:t>Decide whether to print one label or a full sheet of labels.</a:t>
            </a:r>
            <a:endParaRPr lang="en-US" sz="1000" dirty="0"/>
          </a:p>
        </p:txBody>
      </p:sp>
      <p:sp>
        <p:nvSpPr>
          <p:cNvPr id="23" name="TextBox 22"/>
          <p:cNvSpPr txBox="1"/>
          <p:nvPr/>
        </p:nvSpPr>
        <p:spPr>
          <a:xfrm>
            <a:off x="2209800" y="6477000"/>
            <a:ext cx="4572000" cy="276999"/>
          </a:xfrm>
          <a:prstGeom prst="rect">
            <a:avLst/>
          </a:prstGeom>
          <a:noFill/>
        </p:spPr>
        <p:txBody>
          <a:bodyPr wrap="square" rtlCol="0">
            <a:spAutoFit/>
          </a:bodyPr>
          <a:lstStyle/>
          <a:p>
            <a:pPr algn="ctr"/>
            <a:r>
              <a:rPr lang="en-US" sz="1200" b="1" dirty="0" smtClean="0"/>
              <a:t>How to print a Secondary Container Label</a:t>
            </a:r>
          </a:p>
        </p:txBody>
      </p:sp>
      <p:sp>
        <p:nvSpPr>
          <p:cNvPr id="24"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25" name="AutoShape 7">
            <a:hlinkClick r:id="" action="ppaction://hlinkshowjump?jump=previousslide" highlightClick="1"/>
          </p:cNvPr>
          <p:cNvSpPr>
            <a:spLocks noChangeArrowheads="1"/>
          </p:cNvSpPr>
          <p:nvPr/>
        </p:nvSpPr>
        <p:spPr bwMode="auto">
          <a:xfrm>
            <a:off x="7310438" y="6604000"/>
            <a:ext cx="166687" cy="157163"/>
          </a:xfrm>
          <a:prstGeom prst="actionButtonBackPrevious">
            <a:avLst/>
          </a:prstGeom>
          <a:solidFill>
            <a:srgbClr val="006699"/>
          </a:solidFill>
          <a:ln w="9525">
            <a:noFill/>
            <a:miter lim="800000"/>
            <a:headEnd/>
            <a:tailEnd/>
          </a:ln>
          <a:effectLst/>
        </p:spPr>
        <p:txBody>
          <a:bodyPr wrap="none" anchor="ctr"/>
          <a:lstStyle/>
          <a:p>
            <a:pPr algn="ctr"/>
            <a:endParaRPr lang="en-US" dirty="0">
              <a:solidFill>
                <a:schemeClr val="bg1"/>
              </a:solidFill>
            </a:endParaRPr>
          </a:p>
        </p:txBody>
      </p:sp>
      <p:sp>
        <p:nvSpPr>
          <p:cNvPr id="26"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27" name="TextBox 26"/>
          <p:cNvSpPr txBox="1"/>
          <p:nvPr/>
        </p:nvSpPr>
        <p:spPr>
          <a:xfrm>
            <a:off x="7543800" y="6553200"/>
            <a:ext cx="838200" cy="246221"/>
          </a:xfrm>
          <a:prstGeom prst="rect">
            <a:avLst/>
          </a:prstGeom>
          <a:noFill/>
          <a:ln>
            <a:noFill/>
          </a:ln>
        </p:spPr>
        <p:txBody>
          <a:bodyPr wrap="square" rtlCol="0">
            <a:spAutoFit/>
          </a:bodyPr>
          <a:lstStyle/>
          <a:p>
            <a:pPr algn="ctr"/>
            <a:r>
              <a:rPr lang="en-US" sz="1000" b="1" dirty="0" smtClean="0"/>
              <a:t>Slide 18</a:t>
            </a:r>
            <a:endParaRPr lang="en-US" sz="1000" b="1" dirty="0"/>
          </a:p>
        </p:txBody>
      </p:sp>
      <p:cxnSp>
        <p:nvCxnSpPr>
          <p:cNvPr id="28" name="Straight Connector 27"/>
          <p:cNvCxnSpPr/>
          <p:nvPr/>
        </p:nvCxnSpPr>
        <p:spPr>
          <a:xfrm flipH="1">
            <a:off x="2362200" y="5181600"/>
            <a:ext cx="47331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709367" y="586026"/>
            <a:ext cx="1958383"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Label Preview:</a:t>
            </a:r>
          </a:p>
          <a:p>
            <a:endParaRPr lang="en-US" sz="1000" b="1" dirty="0" smtClean="0"/>
          </a:p>
          <a:p>
            <a:r>
              <a:rPr lang="en-US" sz="1000" dirty="0" smtClean="0"/>
              <a:t>This will show you a preview of the label that you are creating. </a:t>
            </a:r>
            <a:endParaRPr lang="en-US" sz="1000" dirty="0"/>
          </a:p>
        </p:txBody>
      </p:sp>
      <p:sp>
        <p:nvSpPr>
          <p:cNvPr id="30" name="Rectangle 29"/>
          <p:cNvSpPr/>
          <p:nvPr/>
        </p:nvSpPr>
        <p:spPr>
          <a:xfrm>
            <a:off x="4544157" y="609600"/>
            <a:ext cx="1660281" cy="92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p:nvPr/>
        </p:nvCxnSpPr>
        <p:spPr>
          <a:xfrm>
            <a:off x="6204438" y="845403"/>
            <a:ext cx="50492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3" y="1371600"/>
            <a:ext cx="8440735" cy="3463498"/>
          </a:xfrm>
          <a:prstGeom prst="rect">
            <a:avLst/>
          </a:prstGeom>
        </p:spPr>
      </p:pic>
      <p:sp>
        <p:nvSpPr>
          <p:cNvPr id="5" name="TextBox 4"/>
          <p:cNvSpPr txBox="1"/>
          <p:nvPr/>
        </p:nvSpPr>
        <p:spPr>
          <a:xfrm>
            <a:off x="2209800" y="6477000"/>
            <a:ext cx="4572000" cy="276999"/>
          </a:xfrm>
          <a:prstGeom prst="rect">
            <a:avLst/>
          </a:prstGeom>
          <a:noFill/>
        </p:spPr>
        <p:txBody>
          <a:bodyPr wrap="square" rtlCol="0">
            <a:spAutoFit/>
          </a:bodyPr>
          <a:lstStyle/>
          <a:p>
            <a:pPr algn="ctr"/>
            <a:r>
              <a:rPr lang="en-US" sz="1200" b="1" dirty="0" smtClean="0"/>
              <a:t>How to print a Secondary Container Label</a:t>
            </a:r>
          </a:p>
        </p:txBody>
      </p:sp>
      <p:sp>
        <p:nvSpPr>
          <p:cNvPr id="6" name="Rectangle 5"/>
          <p:cNvSpPr/>
          <p:nvPr/>
        </p:nvSpPr>
        <p:spPr>
          <a:xfrm>
            <a:off x="7400926" y="1371600"/>
            <a:ext cx="1190625"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flipH="1">
            <a:off x="6753777" y="1676400"/>
            <a:ext cx="1066801" cy="11957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91013" y="2671594"/>
            <a:ext cx="3276600" cy="1323439"/>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Viewing and Printing a Label</a:t>
            </a:r>
          </a:p>
          <a:p>
            <a:endParaRPr lang="en-US" sz="1000" b="1" dirty="0" smtClean="0"/>
          </a:p>
          <a:p>
            <a:r>
              <a:rPr lang="en-US" sz="1000" dirty="0" smtClean="0"/>
              <a:t>Upon selecting the Generate Label button, a new window will open with your Label preview.  Notice the Adobe Toolbar contained in the top and side of the window frame. From here you can rotate, download, and print your label(s).</a:t>
            </a:r>
          </a:p>
          <a:p>
            <a:endParaRPr lang="en-US" sz="1000" dirty="0"/>
          </a:p>
        </p:txBody>
      </p:sp>
      <p:sp>
        <p:nvSpPr>
          <p:cNvPr id="10"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11" name="AutoShape 7">
            <a:hlinkClick r:id="" action="ppaction://hlinkshowjump?jump=previousslide" highlightClick="1"/>
          </p:cNvPr>
          <p:cNvSpPr>
            <a:spLocks noChangeArrowheads="1"/>
          </p:cNvSpPr>
          <p:nvPr/>
        </p:nvSpPr>
        <p:spPr bwMode="auto">
          <a:xfrm>
            <a:off x="7310438" y="6604000"/>
            <a:ext cx="166687" cy="157163"/>
          </a:xfrm>
          <a:prstGeom prst="actionButtonBackPrevious">
            <a:avLst/>
          </a:prstGeom>
          <a:solidFill>
            <a:srgbClr val="006699"/>
          </a:solidFill>
          <a:ln w="9525">
            <a:noFill/>
            <a:miter lim="800000"/>
            <a:headEnd/>
            <a:tailEnd/>
          </a:ln>
          <a:effectLst/>
        </p:spPr>
        <p:txBody>
          <a:bodyPr wrap="none" anchor="ctr"/>
          <a:lstStyle/>
          <a:p>
            <a:pPr algn="ctr"/>
            <a:endParaRPr lang="en-US" dirty="0">
              <a:solidFill>
                <a:schemeClr val="bg1"/>
              </a:solidFill>
            </a:endParaRPr>
          </a:p>
        </p:txBody>
      </p:sp>
      <p:sp>
        <p:nvSpPr>
          <p:cNvPr id="12"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13" name="TextBox 12"/>
          <p:cNvSpPr txBox="1"/>
          <p:nvPr/>
        </p:nvSpPr>
        <p:spPr>
          <a:xfrm>
            <a:off x="7543800" y="6553200"/>
            <a:ext cx="838200" cy="246221"/>
          </a:xfrm>
          <a:prstGeom prst="rect">
            <a:avLst/>
          </a:prstGeom>
          <a:noFill/>
          <a:ln>
            <a:noFill/>
          </a:ln>
        </p:spPr>
        <p:txBody>
          <a:bodyPr wrap="square" rtlCol="0">
            <a:spAutoFit/>
          </a:bodyPr>
          <a:lstStyle/>
          <a:p>
            <a:pPr algn="ctr"/>
            <a:r>
              <a:rPr lang="en-US" sz="1000" b="1" dirty="0" smtClean="0"/>
              <a:t>Slide 19</a:t>
            </a:r>
            <a:endParaRPr lang="en-US" sz="1000" b="1" dirty="0"/>
          </a:p>
        </p:txBody>
      </p:sp>
      <p:sp>
        <p:nvSpPr>
          <p:cNvPr id="14" name="Rectangle 13"/>
          <p:cNvSpPr/>
          <p:nvPr/>
        </p:nvSpPr>
        <p:spPr>
          <a:xfrm>
            <a:off x="8079410" y="2872154"/>
            <a:ext cx="542374" cy="13548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1"/>
          </p:cNvCxnSpPr>
          <p:nvPr/>
        </p:nvCxnSpPr>
        <p:spPr>
          <a:xfrm flipH="1" flipV="1">
            <a:off x="7567614" y="3445304"/>
            <a:ext cx="511796" cy="1042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313985" y="1676400"/>
            <a:ext cx="7086600" cy="3693319"/>
          </a:xfrm>
          <a:prstGeom prst="rect">
            <a:avLst/>
          </a:prstGeom>
          <a:noFill/>
        </p:spPr>
        <p:txBody>
          <a:bodyPr wrap="square" rtlCol="0">
            <a:spAutoFit/>
          </a:bodyPr>
          <a:lstStyle/>
          <a:p>
            <a:pPr marL="231775" indent="-231775"/>
            <a:r>
              <a:rPr lang="en-US" b="1" dirty="0" smtClean="0">
                <a:latin typeface="Calibri" panose="020F0502020204030204" pitchFamily="34" charset="0"/>
                <a:cs typeface="Calibri" panose="020F0502020204030204" pitchFamily="34" charset="0"/>
              </a:rPr>
              <a:t>How to get to your eBinder</a:t>
            </a:r>
          </a:p>
          <a:p>
            <a:pPr marL="231775" indent="-231775"/>
            <a:endParaRPr lang="en-US" b="1" dirty="0" smtClean="0">
              <a:latin typeface="Calibri" panose="020F0502020204030204" pitchFamily="34" charset="0"/>
              <a:cs typeface="Calibri" panose="020F0502020204030204" pitchFamily="34" charset="0"/>
            </a:endParaRPr>
          </a:p>
          <a:p>
            <a:pPr marL="231775" indent="-231775"/>
            <a:r>
              <a:rPr lang="en-US" dirty="0" smtClean="0">
                <a:latin typeface="Calibri" panose="020F0502020204030204" pitchFamily="34" charset="0"/>
                <a:cs typeface="Calibri" panose="020F0502020204030204" pitchFamily="34" charset="0"/>
              </a:rPr>
              <a:t>There are several ways a company may choose to</a:t>
            </a:r>
          </a:p>
          <a:p>
            <a:pPr marL="231775" indent="-231775"/>
            <a:r>
              <a:rPr lang="en-US" dirty="0" smtClean="0">
                <a:latin typeface="Calibri" panose="020F0502020204030204" pitchFamily="34" charset="0"/>
                <a:cs typeface="Calibri" panose="020F0502020204030204" pitchFamily="34" charset="0"/>
              </a:rPr>
              <a:t>provide access to their safety data sheet inventory using the</a:t>
            </a:r>
          </a:p>
          <a:p>
            <a:pPr marL="231775" indent="-231775"/>
            <a:r>
              <a:rPr lang="en-US" dirty="0" smtClean="0">
                <a:latin typeface="Calibri" panose="020F0502020204030204" pitchFamily="34" charset="0"/>
                <a:cs typeface="Calibri" panose="020F0502020204030204" pitchFamily="34" charset="0"/>
              </a:rPr>
              <a:t>MSDSonline HQ system:</a:t>
            </a:r>
          </a:p>
          <a:p>
            <a:pPr marL="231775" indent="-231775"/>
            <a:endParaRPr lang="en-US" dirty="0" smtClean="0">
              <a:latin typeface="Calibri" panose="020F0502020204030204" pitchFamily="34" charset="0"/>
              <a:cs typeface="Calibri" panose="020F0502020204030204" pitchFamily="34" charset="0"/>
            </a:endParaRPr>
          </a:p>
          <a:p>
            <a:pPr marL="231775" indent="-231775">
              <a:buFontTx/>
              <a:buChar char="•"/>
            </a:pPr>
            <a:r>
              <a:rPr lang="en-US" dirty="0" smtClean="0">
                <a:latin typeface="Calibri" panose="020F0502020204030204" pitchFamily="34" charset="0"/>
                <a:cs typeface="Calibri" panose="020F0502020204030204" pitchFamily="34" charset="0"/>
              </a:rPr>
              <a:t>A designated URL (Web page) on the Internet</a:t>
            </a:r>
          </a:p>
          <a:p>
            <a:pPr marL="231775" indent="-231775">
              <a:buFontTx/>
              <a:buChar char="•"/>
            </a:pPr>
            <a:r>
              <a:rPr lang="en-US" dirty="0" smtClean="0">
                <a:latin typeface="Calibri" panose="020F0502020204030204" pitchFamily="34" charset="0"/>
                <a:cs typeface="Calibri" panose="020F0502020204030204" pitchFamily="34" charset="0"/>
              </a:rPr>
              <a:t>A shortcut icon on a user’s PC/desktop</a:t>
            </a:r>
          </a:p>
          <a:p>
            <a:pPr marL="231775" indent="-231775">
              <a:buFontTx/>
              <a:buChar char="•"/>
            </a:pPr>
            <a:r>
              <a:rPr lang="en-US" dirty="0" smtClean="0">
                <a:latin typeface="Calibri" panose="020F0502020204030204" pitchFamily="34" charset="0"/>
                <a:cs typeface="Calibri" panose="020F0502020204030204" pitchFamily="34" charset="0"/>
              </a:rPr>
              <a:t>A link on the company Intranet site</a:t>
            </a:r>
          </a:p>
          <a:p>
            <a:pPr marL="231775" indent="-231775">
              <a:buFontTx/>
              <a:buChar char="•"/>
            </a:pPr>
            <a:endParaRPr lang="en-US" dirty="0" smtClean="0">
              <a:latin typeface="Calibri" panose="020F0502020204030204" pitchFamily="34" charset="0"/>
              <a:cs typeface="Calibri" panose="020F0502020204030204" pitchFamily="34" charset="0"/>
            </a:endParaRPr>
          </a:p>
          <a:p>
            <a:pPr marL="231775" indent="-231775"/>
            <a:r>
              <a:rPr lang="en-US" dirty="0" smtClean="0">
                <a:latin typeface="Calibri" panose="020F0502020204030204" pitchFamily="34" charset="0"/>
                <a:cs typeface="Calibri" panose="020F0502020204030204" pitchFamily="34" charset="0"/>
              </a:rPr>
              <a:t>Be sure to ask your account’s administrator which method</a:t>
            </a:r>
          </a:p>
          <a:p>
            <a:pPr marL="231775" indent="-231775"/>
            <a:r>
              <a:rPr lang="en-US" dirty="0" smtClean="0">
                <a:latin typeface="Calibri" panose="020F0502020204030204" pitchFamily="34" charset="0"/>
                <a:cs typeface="Calibri" panose="020F0502020204030204" pitchFamily="34" charset="0"/>
              </a:rPr>
              <a:t>has been implemented at your company.</a:t>
            </a:r>
          </a:p>
          <a:p>
            <a:endParaRPr lang="en-US" dirty="0"/>
          </a:p>
        </p:txBody>
      </p:sp>
      <p:sp>
        <p:nvSpPr>
          <p:cNvPr id="7" name="TextBox 6"/>
          <p:cNvSpPr txBox="1"/>
          <p:nvPr/>
        </p:nvSpPr>
        <p:spPr>
          <a:xfrm>
            <a:off x="2209800" y="6477000"/>
            <a:ext cx="4572000" cy="276999"/>
          </a:xfrm>
          <a:prstGeom prst="rect">
            <a:avLst/>
          </a:prstGeom>
          <a:noFill/>
        </p:spPr>
        <p:txBody>
          <a:bodyPr wrap="square" rtlCol="0">
            <a:spAutoFit/>
          </a:bodyPr>
          <a:lstStyle/>
          <a:p>
            <a:pPr algn="ctr"/>
            <a:r>
              <a:rPr lang="en-US" sz="1200" b="1" dirty="0" smtClean="0"/>
              <a:t>Getting to your eBinder</a:t>
            </a:r>
            <a:endParaRPr lang="en-US" sz="1200" b="1" dirty="0"/>
          </a:p>
        </p:txBody>
      </p:sp>
      <p:sp>
        <p:nvSpPr>
          <p:cNvPr id="8"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9" name="AutoShape 7">
            <a:hlinkClick r:id="" action="ppaction://hlinkshowjump?jump=previousslide" highlightClick="1"/>
          </p:cNvPr>
          <p:cNvSpPr>
            <a:spLocks noChangeArrowheads="1"/>
          </p:cNvSpPr>
          <p:nvPr/>
        </p:nvSpPr>
        <p:spPr bwMode="auto">
          <a:xfrm>
            <a:off x="7310438" y="6604000"/>
            <a:ext cx="166687" cy="157163"/>
          </a:xfrm>
          <a:prstGeom prst="actionButtonBackPrevious">
            <a:avLst/>
          </a:prstGeom>
          <a:solidFill>
            <a:srgbClr val="006699"/>
          </a:solidFill>
          <a:ln w="9525">
            <a:noFill/>
            <a:miter lim="800000"/>
            <a:headEnd/>
            <a:tailEnd/>
          </a:ln>
          <a:effectLst/>
        </p:spPr>
        <p:txBody>
          <a:bodyPr wrap="none" anchor="ctr"/>
          <a:lstStyle/>
          <a:p>
            <a:pPr algn="ctr"/>
            <a:endParaRPr lang="en-US" dirty="0">
              <a:solidFill>
                <a:schemeClr val="bg1"/>
              </a:solidFill>
            </a:endParaRPr>
          </a:p>
        </p:txBody>
      </p:sp>
      <p:sp>
        <p:nvSpPr>
          <p:cNvPr id="10"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11" name="TextBox 10"/>
          <p:cNvSpPr txBox="1"/>
          <p:nvPr/>
        </p:nvSpPr>
        <p:spPr>
          <a:xfrm>
            <a:off x="7543800" y="6553200"/>
            <a:ext cx="838200" cy="246221"/>
          </a:xfrm>
          <a:prstGeom prst="rect">
            <a:avLst/>
          </a:prstGeom>
          <a:noFill/>
          <a:ln>
            <a:noFill/>
          </a:ln>
        </p:spPr>
        <p:txBody>
          <a:bodyPr wrap="square" rtlCol="0">
            <a:spAutoFit/>
          </a:bodyPr>
          <a:lstStyle/>
          <a:p>
            <a:pPr algn="ctr"/>
            <a:r>
              <a:rPr lang="en-US" sz="1000" b="1" dirty="0" smtClean="0"/>
              <a:t>Slide 2</a:t>
            </a:r>
            <a:endParaRPr lang="en-US" sz="1000" b="1"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98" y="381000"/>
            <a:ext cx="3174603" cy="787302"/>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6477000"/>
            <a:ext cx="4572000" cy="276999"/>
          </a:xfrm>
          <a:prstGeom prst="rect">
            <a:avLst/>
          </a:prstGeom>
          <a:noFill/>
        </p:spPr>
        <p:txBody>
          <a:bodyPr wrap="square" rtlCol="0">
            <a:spAutoFit/>
          </a:bodyPr>
          <a:lstStyle/>
          <a:p>
            <a:pPr algn="ctr"/>
            <a:r>
              <a:rPr lang="en-US" sz="1200" b="1" dirty="0"/>
              <a:t>What to do when you can't find an </a:t>
            </a:r>
            <a:r>
              <a:rPr lang="en-US" sz="1200" b="1" dirty="0" smtClean="0"/>
              <a:t>(M)SDS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218" y="952500"/>
            <a:ext cx="8470363" cy="4648200"/>
          </a:xfrm>
          <a:prstGeom prst="rect">
            <a:avLst/>
          </a:prstGeom>
        </p:spPr>
      </p:pic>
      <p:sp>
        <p:nvSpPr>
          <p:cNvPr id="6" name="TextBox 5"/>
          <p:cNvSpPr txBox="1"/>
          <p:nvPr/>
        </p:nvSpPr>
        <p:spPr>
          <a:xfrm>
            <a:off x="533400" y="381000"/>
            <a:ext cx="5562600" cy="861774"/>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What to Do When You Can’t Find an (M)SDS</a:t>
            </a:r>
          </a:p>
          <a:p>
            <a:endParaRPr lang="en-US" sz="1000" b="1" dirty="0" smtClean="0"/>
          </a:p>
          <a:p>
            <a:r>
              <a:rPr lang="en-US" sz="1000" dirty="0" smtClean="0"/>
              <a:t>Your account may include several options to help when searching your eBinder comes up with zero results.</a:t>
            </a:r>
          </a:p>
          <a:p>
            <a:endParaRPr lang="en-US" sz="1000" dirty="0"/>
          </a:p>
        </p:txBody>
      </p:sp>
      <p:sp>
        <p:nvSpPr>
          <p:cNvPr id="9" name="TextBox 8"/>
          <p:cNvSpPr txBox="1"/>
          <p:nvPr/>
        </p:nvSpPr>
        <p:spPr>
          <a:xfrm>
            <a:off x="5940728" y="1848340"/>
            <a:ext cx="3072793" cy="1169551"/>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Searching the MSDSonline Database</a:t>
            </a:r>
          </a:p>
          <a:p>
            <a:endParaRPr lang="en-US" sz="1000" b="1" dirty="0" smtClean="0"/>
          </a:p>
          <a:p>
            <a:r>
              <a:rPr lang="en-US" sz="1000" dirty="0" smtClean="0"/>
              <a:t>Connects users to the MSDSonline database of millions of (M)SDSs. Here, MSDSonline has already searched the database and found matches for your search.</a:t>
            </a:r>
          </a:p>
          <a:p>
            <a:endParaRPr lang="en-US" sz="1000" dirty="0"/>
          </a:p>
        </p:txBody>
      </p:sp>
      <p:sp>
        <p:nvSpPr>
          <p:cNvPr id="10" name="AutoShape 7">
            <a:hlinkClick r:id="" action="ppaction://hlinkshowjump?jump=previousslide" highlightClick="1"/>
          </p:cNvPr>
          <p:cNvSpPr>
            <a:spLocks noChangeArrowheads="1"/>
          </p:cNvSpPr>
          <p:nvPr/>
        </p:nvSpPr>
        <p:spPr bwMode="auto">
          <a:xfrm>
            <a:off x="7310438" y="6604000"/>
            <a:ext cx="166687" cy="157163"/>
          </a:xfrm>
          <a:prstGeom prst="actionButtonBackPrevious">
            <a:avLst/>
          </a:prstGeom>
          <a:solidFill>
            <a:srgbClr val="006699"/>
          </a:solidFill>
          <a:ln w="9525">
            <a:noFill/>
            <a:miter lim="800000"/>
            <a:headEnd/>
            <a:tailEnd/>
          </a:ln>
          <a:effectLst/>
        </p:spPr>
        <p:txBody>
          <a:bodyPr wrap="none" anchor="ctr"/>
          <a:lstStyle/>
          <a:p>
            <a:pPr algn="ctr"/>
            <a:endParaRPr lang="en-US" dirty="0">
              <a:solidFill>
                <a:schemeClr val="bg1"/>
              </a:solidFill>
            </a:endParaRPr>
          </a:p>
        </p:txBody>
      </p:sp>
      <p:sp>
        <p:nvSpPr>
          <p:cNvPr id="11"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12"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13" name="TextBox 12"/>
          <p:cNvSpPr txBox="1"/>
          <p:nvPr/>
        </p:nvSpPr>
        <p:spPr>
          <a:xfrm>
            <a:off x="7543800" y="6553200"/>
            <a:ext cx="838200" cy="246221"/>
          </a:xfrm>
          <a:prstGeom prst="rect">
            <a:avLst/>
          </a:prstGeom>
          <a:noFill/>
          <a:ln>
            <a:noFill/>
          </a:ln>
        </p:spPr>
        <p:txBody>
          <a:bodyPr wrap="square" rtlCol="0">
            <a:spAutoFit/>
          </a:bodyPr>
          <a:lstStyle/>
          <a:p>
            <a:pPr algn="ctr"/>
            <a:r>
              <a:rPr lang="en-US" sz="1000" b="1" dirty="0" smtClean="0"/>
              <a:t>Slide 20</a:t>
            </a:r>
            <a:endParaRPr lang="en-US" sz="1000" b="1" dirty="0"/>
          </a:p>
        </p:txBody>
      </p:sp>
      <p:sp>
        <p:nvSpPr>
          <p:cNvPr id="14" name="Rectangle 13"/>
          <p:cNvSpPr/>
          <p:nvPr/>
        </p:nvSpPr>
        <p:spPr>
          <a:xfrm>
            <a:off x="4686238" y="3276600"/>
            <a:ext cx="2171762"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3"/>
          </p:cNvCxnSpPr>
          <p:nvPr/>
        </p:nvCxnSpPr>
        <p:spPr>
          <a:xfrm flipV="1">
            <a:off x="6858000" y="3017892"/>
            <a:ext cx="762000" cy="6016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95" y="1676400"/>
            <a:ext cx="8806444" cy="3307296"/>
          </a:xfrm>
          <a:prstGeom prst="rect">
            <a:avLst/>
          </a:prstGeom>
        </p:spPr>
      </p:pic>
      <p:sp>
        <p:nvSpPr>
          <p:cNvPr id="5" name="Rectangle 4"/>
          <p:cNvSpPr/>
          <p:nvPr/>
        </p:nvSpPr>
        <p:spPr>
          <a:xfrm>
            <a:off x="191094" y="1916656"/>
            <a:ext cx="1409105" cy="3693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flipV="1">
            <a:off x="1295400" y="1134021"/>
            <a:ext cx="304800" cy="7709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72791" y="659950"/>
            <a:ext cx="3886200"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MSDSonline Search Tab</a:t>
            </a:r>
          </a:p>
          <a:p>
            <a:endParaRPr lang="en-US" sz="1000" b="1" dirty="0" smtClean="0"/>
          </a:p>
          <a:p>
            <a:r>
              <a:rPr lang="en-US" sz="1000" dirty="0" smtClean="0"/>
              <a:t>You may also be able to select the MSDSonline Search Tab to access the MSDSonline database under the Menu. </a:t>
            </a:r>
            <a:endParaRPr lang="en-US" sz="1000" dirty="0"/>
          </a:p>
        </p:txBody>
      </p:sp>
      <p:sp>
        <p:nvSpPr>
          <p:cNvPr id="9" name="Rectangle 8"/>
          <p:cNvSpPr/>
          <p:nvPr/>
        </p:nvSpPr>
        <p:spPr>
          <a:xfrm>
            <a:off x="1981200" y="3536246"/>
            <a:ext cx="228600" cy="2688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077200" y="2675723"/>
            <a:ext cx="920339" cy="2960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2222879" y="3662475"/>
            <a:ext cx="2368026" cy="4405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57600" y="3689494"/>
            <a:ext cx="3819525" cy="861774"/>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Adding to Your eBinder</a:t>
            </a:r>
          </a:p>
          <a:p>
            <a:endParaRPr lang="en-US" sz="1000" b="1" dirty="0" smtClean="0"/>
          </a:p>
          <a:p>
            <a:r>
              <a:rPr lang="en-US" sz="1000" dirty="0" smtClean="0"/>
              <a:t>Upon finding the product you need, you may be able to request (M)SDS to be added to your company list. Just select the (M)SDS(s) you would like to add click the Add to eBinder button.</a:t>
            </a:r>
          </a:p>
        </p:txBody>
      </p:sp>
      <p:cxnSp>
        <p:nvCxnSpPr>
          <p:cNvPr id="15" name="Straight Connector 14"/>
          <p:cNvCxnSpPr/>
          <p:nvPr/>
        </p:nvCxnSpPr>
        <p:spPr>
          <a:xfrm flipH="1">
            <a:off x="7257905" y="2971801"/>
            <a:ext cx="1124095" cy="11312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23" name="TextBox 22"/>
          <p:cNvSpPr txBox="1"/>
          <p:nvPr/>
        </p:nvSpPr>
        <p:spPr>
          <a:xfrm>
            <a:off x="2209800" y="6477000"/>
            <a:ext cx="4572000" cy="276999"/>
          </a:xfrm>
          <a:prstGeom prst="rect">
            <a:avLst/>
          </a:prstGeom>
          <a:noFill/>
        </p:spPr>
        <p:txBody>
          <a:bodyPr wrap="square" rtlCol="0">
            <a:spAutoFit/>
          </a:bodyPr>
          <a:lstStyle/>
          <a:p>
            <a:pPr algn="ctr"/>
            <a:r>
              <a:rPr lang="en-US" sz="1200" b="1" dirty="0"/>
              <a:t>What to do when you can't find an </a:t>
            </a:r>
            <a:r>
              <a:rPr lang="en-US" sz="1200" b="1" dirty="0" smtClean="0"/>
              <a:t>(M)SDS</a:t>
            </a:r>
          </a:p>
        </p:txBody>
      </p:sp>
      <p:sp>
        <p:nvSpPr>
          <p:cNvPr id="24" name="AutoShape 7">
            <a:hlinkClick r:id="" action="ppaction://hlinkshowjump?jump=previousslide" highlightClick="1"/>
          </p:cNvPr>
          <p:cNvSpPr>
            <a:spLocks noChangeArrowheads="1"/>
          </p:cNvSpPr>
          <p:nvPr/>
        </p:nvSpPr>
        <p:spPr bwMode="auto">
          <a:xfrm>
            <a:off x="7310438" y="6604000"/>
            <a:ext cx="166687" cy="157163"/>
          </a:xfrm>
          <a:prstGeom prst="actionButtonBackPrevious">
            <a:avLst/>
          </a:prstGeom>
          <a:solidFill>
            <a:srgbClr val="006699"/>
          </a:solidFill>
          <a:ln w="9525">
            <a:noFill/>
            <a:miter lim="800000"/>
            <a:headEnd/>
            <a:tailEnd/>
          </a:ln>
          <a:effectLst/>
        </p:spPr>
        <p:txBody>
          <a:bodyPr wrap="none" anchor="ctr"/>
          <a:lstStyle/>
          <a:p>
            <a:pPr algn="ctr"/>
            <a:endParaRPr lang="en-US" dirty="0">
              <a:solidFill>
                <a:schemeClr val="bg1"/>
              </a:solidFill>
            </a:endParaRPr>
          </a:p>
        </p:txBody>
      </p:sp>
      <p:sp>
        <p:nvSpPr>
          <p:cNvPr id="25"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26" name="TextBox 25"/>
          <p:cNvSpPr txBox="1"/>
          <p:nvPr/>
        </p:nvSpPr>
        <p:spPr>
          <a:xfrm>
            <a:off x="7543800" y="6553200"/>
            <a:ext cx="838200" cy="246221"/>
          </a:xfrm>
          <a:prstGeom prst="rect">
            <a:avLst/>
          </a:prstGeom>
          <a:noFill/>
          <a:ln>
            <a:noFill/>
          </a:ln>
        </p:spPr>
        <p:txBody>
          <a:bodyPr wrap="square" rtlCol="0">
            <a:spAutoFit/>
          </a:bodyPr>
          <a:lstStyle/>
          <a:p>
            <a:pPr algn="ctr"/>
            <a:r>
              <a:rPr lang="en-US" sz="1000" b="1" dirty="0" smtClean="0"/>
              <a:t>Slide 21</a:t>
            </a:r>
            <a:endParaRPr lang="en-US" sz="1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660" y="869753"/>
            <a:ext cx="6606879" cy="4769144"/>
          </a:xfrm>
          <a:prstGeom prst="rect">
            <a:avLst/>
          </a:prstGeom>
        </p:spPr>
      </p:pic>
      <p:cxnSp>
        <p:nvCxnSpPr>
          <p:cNvPr id="6" name="Straight Connector 5"/>
          <p:cNvCxnSpPr/>
          <p:nvPr/>
        </p:nvCxnSpPr>
        <p:spPr>
          <a:xfrm flipH="1">
            <a:off x="5486400" y="2052713"/>
            <a:ext cx="374074" cy="6904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48200" y="1371600"/>
            <a:ext cx="4343400"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Adding an (M)SDS from MSDSonline to the eBinder</a:t>
            </a:r>
          </a:p>
          <a:p>
            <a:endParaRPr lang="en-US" sz="1000" dirty="0" smtClean="0"/>
          </a:p>
          <a:p>
            <a:r>
              <a:rPr lang="en-US" sz="1000" dirty="0" smtClean="0"/>
              <a:t>When adding an (M)SDS to the eBinder, you may be prompted to submit your employee information and reason for adding the (M)SDS.</a:t>
            </a:r>
            <a:endParaRPr lang="en-US" sz="1000" dirty="0"/>
          </a:p>
        </p:txBody>
      </p:sp>
      <p:sp>
        <p:nvSpPr>
          <p:cNvPr id="9"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10" name="TextBox 9"/>
          <p:cNvSpPr txBox="1"/>
          <p:nvPr/>
        </p:nvSpPr>
        <p:spPr>
          <a:xfrm>
            <a:off x="2209800" y="6477000"/>
            <a:ext cx="4572000" cy="276999"/>
          </a:xfrm>
          <a:prstGeom prst="rect">
            <a:avLst/>
          </a:prstGeom>
          <a:noFill/>
        </p:spPr>
        <p:txBody>
          <a:bodyPr wrap="square" rtlCol="0">
            <a:spAutoFit/>
          </a:bodyPr>
          <a:lstStyle/>
          <a:p>
            <a:pPr algn="ctr"/>
            <a:r>
              <a:rPr lang="en-US" sz="1200" b="1" dirty="0"/>
              <a:t>What to do when you can't find an </a:t>
            </a:r>
            <a:r>
              <a:rPr lang="en-US" sz="1200" b="1" dirty="0" smtClean="0"/>
              <a:t>(M)SDS</a:t>
            </a:r>
          </a:p>
        </p:txBody>
      </p:sp>
      <p:sp>
        <p:nvSpPr>
          <p:cNvPr id="11" name="AutoShape 7">
            <a:hlinkClick r:id="" action="ppaction://hlinkshowjump?jump=previousslide" highlightClick="1"/>
          </p:cNvPr>
          <p:cNvSpPr>
            <a:spLocks noChangeArrowheads="1"/>
          </p:cNvSpPr>
          <p:nvPr/>
        </p:nvSpPr>
        <p:spPr bwMode="auto">
          <a:xfrm>
            <a:off x="7310438" y="6604000"/>
            <a:ext cx="166687" cy="157163"/>
          </a:xfrm>
          <a:prstGeom prst="actionButtonBackPrevious">
            <a:avLst/>
          </a:prstGeom>
          <a:solidFill>
            <a:srgbClr val="006699"/>
          </a:solidFill>
          <a:ln w="9525">
            <a:noFill/>
            <a:miter lim="800000"/>
            <a:headEnd/>
            <a:tailEnd/>
          </a:ln>
          <a:effectLst/>
        </p:spPr>
        <p:txBody>
          <a:bodyPr wrap="none" anchor="ctr"/>
          <a:lstStyle/>
          <a:p>
            <a:pPr algn="ctr"/>
            <a:endParaRPr lang="en-US" dirty="0">
              <a:solidFill>
                <a:schemeClr val="bg1"/>
              </a:solidFill>
            </a:endParaRPr>
          </a:p>
        </p:txBody>
      </p:sp>
      <p:sp>
        <p:nvSpPr>
          <p:cNvPr id="12"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13" name="TextBox 12"/>
          <p:cNvSpPr txBox="1"/>
          <p:nvPr/>
        </p:nvSpPr>
        <p:spPr>
          <a:xfrm>
            <a:off x="7620000" y="6553200"/>
            <a:ext cx="838200" cy="246221"/>
          </a:xfrm>
          <a:prstGeom prst="rect">
            <a:avLst/>
          </a:prstGeom>
          <a:noFill/>
          <a:ln>
            <a:noFill/>
          </a:ln>
        </p:spPr>
        <p:txBody>
          <a:bodyPr wrap="square" rtlCol="0">
            <a:spAutoFit/>
          </a:bodyPr>
          <a:lstStyle/>
          <a:p>
            <a:pPr algn="ctr"/>
            <a:r>
              <a:rPr lang="en-US" sz="1000" b="1" dirty="0" smtClean="0"/>
              <a:t>Slide 22</a:t>
            </a:r>
            <a:endParaRPr lang="en-US" sz="10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000" y="1345813"/>
            <a:ext cx="7198200" cy="3950087"/>
          </a:xfrm>
          <a:prstGeom prst="rect">
            <a:avLst/>
          </a:prstGeom>
        </p:spPr>
      </p:pic>
      <p:sp>
        <p:nvSpPr>
          <p:cNvPr id="5" name="TextBox 4"/>
          <p:cNvSpPr txBox="1"/>
          <p:nvPr/>
        </p:nvSpPr>
        <p:spPr>
          <a:xfrm>
            <a:off x="2209800" y="6477000"/>
            <a:ext cx="4572000" cy="276999"/>
          </a:xfrm>
          <a:prstGeom prst="rect">
            <a:avLst/>
          </a:prstGeom>
          <a:noFill/>
        </p:spPr>
        <p:txBody>
          <a:bodyPr wrap="square" rtlCol="0">
            <a:spAutoFit/>
          </a:bodyPr>
          <a:lstStyle/>
          <a:p>
            <a:pPr algn="ctr"/>
            <a:r>
              <a:rPr lang="en-US" sz="1200" b="1" dirty="0"/>
              <a:t>How to submit a Request for an </a:t>
            </a:r>
            <a:r>
              <a:rPr lang="en-US" sz="1200" b="1" dirty="0" smtClean="0"/>
              <a:t>(M)SDS</a:t>
            </a:r>
          </a:p>
        </p:txBody>
      </p:sp>
      <p:sp>
        <p:nvSpPr>
          <p:cNvPr id="6" name="TextBox 5"/>
          <p:cNvSpPr txBox="1"/>
          <p:nvPr/>
        </p:nvSpPr>
        <p:spPr>
          <a:xfrm>
            <a:off x="533400" y="381000"/>
            <a:ext cx="5562600" cy="861774"/>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What to Do When You Can’t Find an (M)SDS</a:t>
            </a:r>
          </a:p>
          <a:p>
            <a:endParaRPr lang="en-US" sz="1000" b="1" dirty="0" smtClean="0"/>
          </a:p>
          <a:p>
            <a:r>
              <a:rPr lang="en-US" sz="1000" dirty="0" smtClean="0"/>
              <a:t>Your account may include several options to help when searching your eBinder comes up with zero results.</a:t>
            </a:r>
          </a:p>
          <a:p>
            <a:endParaRPr lang="en-US" sz="1000" dirty="0"/>
          </a:p>
        </p:txBody>
      </p:sp>
      <p:sp>
        <p:nvSpPr>
          <p:cNvPr id="9" name="TextBox 8"/>
          <p:cNvSpPr txBox="1"/>
          <p:nvPr/>
        </p:nvSpPr>
        <p:spPr>
          <a:xfrm>
            <a:off x="609600" y="3733800"/>
            <a:ext cx="3733800" cy="861774"/>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Submit a Request for an (M)SDS</a:t>
            </a:r>
          </a:p>
          <a:p>
            <a:endParaRPr lang="en-US" sz="1000" b="1" dirty="0" smtClean="0"/>
          </a:p>
          <a:p>
            <a:r>
              <a:rPr lang="en-US" sz="1000" dirty="0" smtClean="0"/>
              <a:t>Your account may also enable you to submit a request for an (M)SDS to your administrator or direct to MSDSonline. </a:t>
            </a:r>
          </a:p>
          <a:p>
            <a:endParaRPr lang="en-US" sz="1000" dirty="0"/>
          </a:p>
        </p:txBody>
      </p:sp>
      <p:sp>
        <p:nvSpPr>
          <p:cNvPr id="10"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11" name="AutoShape 7">
            <a:hlinkClick r:id="" action="ppaction://hlinkshowjump?jump=previousslide" highlightClick="1"/>
          </p:cNvPr>
          <p:cNvSpPr>
            <a:spLocks noChangeArrowheads="1"/>
          </p:cNvSpPr>
          <p:nvPr/>
        </p:nvSpPr>
        <p:spPr bwMode="auto">
          <a:xfrm>
            <a:off x="7310438" y="6604000"/>
            <a:ext cx="166687" cy="157163"/>
          </a:xfrm>
          <a:prstGeom prst="actionButtonBackPrevious">
            <a:avLst/>
          </a:prstGeom>
          <a:solidFill>
            <a:srgbClr val="006699"/>
          </a:solidFill>
          <a:ln w="9525">
            <a:noFill/>
            <a:miter lim="800000"/>
            <a:headEnd/>
            <a:tailEnd/>
          </a:ln>
          <a:effectLst/>
        </p:spPr>
        <p:txBody>
          <a:bodyPr wrap="none" anchor="ctr"/>
          <a:lstStyle/>
          <a:p>
            <a:pPr algn="ctr"/>
            <a:endParaRPr lang="en-US" dirty="0">
              <a:solidFill>
                <a:schemeClr val="bg1"/>
              </a:solidFill>
            </a:endParaRPr>
          </a:p>
        </p:txBody>
      </p:sp>
      <p:sp>
        <p:nvSpPr>
          <p:cNvPr id="12"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13" name="TextBox 12"/>
          <p:cNvSpPr txBox="1"/>
          <p:nvPr/>
        </p:nvSpPr>
        <p:spPr>
          <a:xfrm>
            <a:off x="7543800" y="6553200"/>
            <a:ext cx="838200" cy="246221"/>
          </a:xfrm>
          <a:prstGeom prst="rect">
            <a:avLst/>
          </a:prstGeom>
          <a:noFill/>
          <a:ln>
            <a:noFill/>
          </a:ln>
        </p:spPr>
        <p:txBody>
          <a:bodyPr wrap="square" rtlCol="0">
            <a:spAutoFit/>
          </a:bodyPr>
          <a:lstStyle/>
          <a:p>
            <a:pPr algn="ctr"/>
            <a:r>
              <a:rPr lang="en-US" sz="1000" b="1" dirty="0" smtClean="0"/>
              <a:t>Slide 23</a:t>
            </a:r>
            <a:endParaRPr lang="en-US" sz="1000" b="1" dirty="0"/>
          </a:p>
        </p:txBody>
      </p:sp>
      <p:sp>
        <p:nvSpPr>
          <p:cNvPr id="14" name="Rectangle 13"/>
          <p:cNvSpPr/>
          <p:nvPr/>
        </p:nvSpPr>
        <p:spPr>
          <a:xfrm>
            <a:off x="4692443" y="3886200"/>
            <a:ext cx="2784681" cy="6095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stCxn id="14" idx="1"/>
          </p:cNvCxnSpPr>
          <p:nvPr/>
        </p:nvCxnSpPr>
        <p:spPr>
          <a:xfrm flipH="1" flipV="1">
            <a:off x="4343401" y="4114802"/>
            <a:ext cx="349042" cy="761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113230"/>
            <a:ext cx="3276600" cy="6324602"/>
          </a:xfrm>
          <a:prstGeom prst="rect">
            <a:avLst/>
          </a:prstGeom>
        </p:spPr>
      </p:pic>
      <p:sp>
        <p:nvSpPr>
          <p:cNvPr id="6" name="TextBox 5"/>
          <p:cNvSpPr txBox="1"/>
          <p:nvPr/>
        </p:nvSpPr>
        <p:spPr>
          <a:xfrm>
            <a:off x="2209800" y="6477000"/>
            <a:ext cx="4572000" cy="276999"/>
          </a:xfrm>
          <a:prstGeom prst="rect">
            <a:avLst/>
          </a:prstGeom>
          <a:noFill/>
        </p:spPr>
        <p:txBody>
          <a:bodyPr wrap="square" rtlCol="0">
            <a:spAutoFit/>
          </a:bodyPr>
          <a:lstStyle/>
          <a:p>
            <a:pPr algn="ctr"/>
            <a:r>
              <a:rPr lang="en-US" sz="1200" b="1" dirty="0"/>
              <a:t>How to submit a Request for an </a:t>
            </a:r>
            <a:r>
              <a:rPr lang="en-US" sz="1200" b="1" dirty="0" smtClean="0"/>
              <a:t>(M)SDS</a:t>
            </a:r>
          </a:p>
        </p:txBody>
      </p:sp>
      <p:sp>
        <p:nvSpPr>
          <p:cNvPr id="7"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8" name="TextBox 7"/>
          <p:cNvSpPr txBox="1"/>
          <p:nvPr/>
        </p:nvSpPr>
        <p:spPr>
          <a:xfrm>
            <a:off x="304800" y="1828800"/>
            <a:ext cx="2438400" cy="1785104"/>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Requesting an (M)SDS</a:t>
            </a:r>
          </a:p>
          <a:p>
            <a:endParaRPr lang="en-US" sz="1000" dirty="0" smtClean="0"/>
          </a:p>
          <a:p>
            <a:r>
              <a:rPr lang="en-US" sz="1000" dirty="0" smtClean="0"/>
              <a:t>Your account may be enabled to allow employees to submit requests for (M)SDSs to an account administrator or direct to MSDSonline. To request an (M)SDS, simply fill out the form with as much detail as possible. This will help your Administrator or MSDSonline find and add the (M)SDS you need.</a:t>
            </a:r>
          </a:p>
          <a:p>
            <a:endParaRPr lang="en-US" sz="1000" dirty="0"/>
          </a:p>
        </p:txBody>
      </p:sp>
      <p:sp>
        <p:nvSpPr>
          <p:cNvPr id="9" name="AutoShape 7">
            <a:hlinkClick r:id="" action="ppaction://hlinkshowjump?jump=previousslide" highlightClick="1"/>
          </p:cNvPr>
          <p:cNvSpPr>
            <a:spLocks noChangeArrowheads="1"/>
          </p:cNvSpPr>
          <p:nvPr/>
        </p:nvSpPr>
        <p:spPr bwMode="auto">
          <a:xfrm>
            <a:off x="7310438" y="6604000"/>
            <a:ext cx="166687" cy="157163"/>
          </a:xfrm>
          <a:prstGeom prst="actionButtonBackPrevious">
            <a:avLst/>
          </a:prstGeom>
          <a:solidFill>
            <a:srgbClr val="006699"/>
          </a:solidFill>
          <a:ln w="9525">
            <a:noFill/>
            <a:miter lim="800000"/>
            <a:headEnd/>
            <a:tailEnd/>
          </a:ln>
          <a:effectLst/>
        </p:spPr>
        <p:txBody>
          <a:bodyPr wrap="none" anchor="ctr"/>
          <a:lstStyle/>
          <a:p>
            <a:pPr algn="ctr"/>
            <a:endParaRPr lang="en-US" dirty="0">
              <a:solidFill>
                <a:schemeClr val="bg1"/>
              </a:solidFill>
            </a:endParaRPr>
          </a:p>
        </p:txBody>
      </p:sp>
      <p:sp>
        <p:nvSpPr>
          <p:cNvPr id="10"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11" name="TextBox 10"/>
          <p:cNvSpPr txBox="1"/>
          <p:nvPr/>
        </p:nvSpPr>
        <p:spPr>
          <a:xfrm>
            <a:off x="7543800" y="6553200"/>
            <a:ext cx="838200" cy="246221"/>
          </a:xfrm>
          <a:prstGeom prst="rect">
            <a:avLst/>
          </a:prstGeom>
          <a:noFill/>
          <a:ln>
            <a:noFill/>
          </a:ln>
        </p:spPr>
        <p:txBody>
          <a:bodyPr wrap="square" rtlCol="0">
            <a:spAutoFit/>
          </a:bodyPr>
          <a:lstStyle/>
          <a:p>
            <a:pPr algn="ctr"/>
            <a:r>
              <a:rPr lang="en-US" sz="1000" b="1" dirty="0" smtClean="0"/>
              <a:t>Slide 24</a:t>
            </a:r>
            <a:endParaRPr lang="en-US" sz="1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709" y="762001"/>
            <a:ext cx="886178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209799" y="1023879"/>
            <a:ext cx="4800601" cy="4239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H="1">
            <a:off x="2438400" y="1447800"/>
            <a:ext cx="685800" cy="19703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1999" y="3418170"/>
            <a:ext cx="7696200" cy="1169551"/>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Search Your eBinder</a:t>
            </a:r>
          </a:p>
          <a:p>
            <a:endParaRPr lang="en-US" sz="1000" b="1" dirty="0"/>
          </a:p>
          <a:p>
            <a:r>
              <a:rPr lang="en-US" sz="1000" dirty="0" smtClean="0"/>
              <a:t>Search your eBinder for an (M)SDS. The single search field allows you to search by product details, including Product Name, Manufacturer, CAS#, and Product Code. </a:t>
            </a:r>
          </a:p>
          <a:p>
            <a:endParaRPr lang="en-US" sz="1000" dirty="0">
              <a:latin typeface="Verdana" pitchFamily="34" charset="0"/>
            </a:endParaRPr>
          </a:p>
          <a:p>
            <a:r>
              <a:rPr lang="en-US" sz="1000" dirty="0" smtClean="0"/>
              <a:t>Use the Search eBinder by dropdown to narrow your search by Product Name, Product Code, Manufacturer, Product CAS #, Document ID, Ingredient, Ingredient CAS #, Custom 1, or Custom 2.</a:t>
            </a:r>
            <a:endParaRPr lang="en-US" sz="1000" dirty="0"/>
          </a:p>
        </p:txBody>
      </p:sp>
      <p:sp>
        <p:nvSpPr>
          <p:cNvPr id="14"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9" name="TextBox 8"/>
          <p:cNvSpPr txBox="1"/>
          <p:nvPr/>
        </p:nvSpPr>
        <p:spPr>
          <a:xfrm>
            <a:off x="2209800" y="6477000"/>
            <a:ext cx="4572000" cy="276999"/>
          </a:xfrm>
          <a:prstGeom prst="rect">
            <a:avLst/>
          </a:prstGeom>
          <a:noFill/>
        </p:spPr>
        <p:txBody>
          <a:bodyPr wrap="square" rtlCol="0">
            <a:spAutoFit/>
          </a:bodyPr>
          <a:lstStyle/>
          <a:p>
            <a:pPr algn="ctr"/>
            <a:r>
              <a:rPr lang="en-US" sz="1200" b="1" dirty="0" smtClean="0"/>
              <a:t>Searching within your eBinder</a:t>
            </a:r>
            <a:endParaRPr lang="en-US" sz="1200" b="1" dirty="0"/>
          </a:p>
        </p:txBody>
      </p:sp>
      <p:sp>
        <p:nvSpPr>
          <p:cNvPr id="11" name="AutoShape 7">
            <a:hlinkClick r:id="" action="ppaction://hlinkshowjump?jump=previousslide" highlightClick="1"/>
          </p:cNvPr>
          <p:cNvSpPr>
            <a:spLocks noChangeArrowheads="1"/>
          </p:cNvSpPr>
          <p:nvPr/>
        </p:nvSpPr>
        <p:spPr bwMode="auto">
          <a:xfrm>
            <a:off x="7310438" y="6604000"/>
            <a:ext cx="166687" cy="157163"/>
          </a:xfrm>
          <a:prstGeom prst="actionButtonBackPrevious">
            <a:avLst/>
          </a:prstGeom>
          <a:solidFill>
            <a:srgbClr val="006699"/>
          </a:solidFill>
          <a:ln w="9525">
            <a:noFill/>
            <a:miter lim="800000"/>
            <a:headEnd/>
            <a:tailEnd/>
          </a:ln>
          <a:effectLst/>
        </p:spPr>
        <p:txBody>
          <a:bodyPr wrap="none" anchor="ctr"/>
          <a:lstStyle/>
          <a:p>
            <a:pPr algn="ctr"/>
            <a:endParaRPr lang="en-US" dirty="0">
              <a:solidFill>
                <a:schemeClr val="bg1"/>
              </a:solidFill>
            </a:endParaRPr>
          </a:p>
        </p:txBody>
      </p:sp>
      <p:sp>
        <p:nvSpPr>
          <p:cNvPr id="15"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16" name="TextBox 15"/>
          <p:cNvSpPr txBox="1"/>
          <p:nvPr/>
        </p:nvSpPr>
        <p:spPr>
          <a:xfrm>
            <a:off x="7543800" y="6553200"/>
            <a:ext cx="838200" cy="246221"/>
          </a:xfrm>
          <a:prstGeom prst="rect">
            <a:avLst/>
          </a:prstGeom>
          <a:noFill/>
          <a:ln>
            <a:noFill/>
          </a:ln>
        </p:spPr>
        <p:txBody>
          <a:bodyPr wrap="square" rtlCol="0">
            <a:spAutoFit/>
          </a:bodyPr>
          <a:lstStyle/>
          <a:p>
            <a:pPr algn="ctr"/>
            <a:r>
              <a:rPr lang="en-US" sz="1000" b="1" dirty="0" smtClean="0"/>
              <a:t>Slide 3</a:t>
            </a:r>
            <a:endParaRPr lang="en-US" sz="1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296" y="609600"/>
            <a:ext cx="8452503" cy="3962400"/>
          </a:xfrm>
          <a:prstGeom prst="rect">
            <a:avLst/>
          </a:prstGeom>
          <a:ln>
            <a:solidFill>
              <a:schemeClr val="tx1"/>
            </a:solidFill>
          </a:ln>
        </p:spPr>
      </p:pic>
      <p:sp>
        <p:nvSpPr>
          <p:cNvPr id="5" name="Rectangle 4"/>
          <p:cNvSpPr/>
          <p:nvPr/>
        </p:nvSpPr>
        <p:spPr>
          <a:xfrm>
            <a:off x="2743200" y="1600200"/>
            <a:ext cx="5308896" cy="274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flipH="1">
            <a:off x="3048000" y="4343400"/>
            <a:ext cx="1524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24000" y="4800600"/>
            <a:ext cx="6096000"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Search Suggest</a:t>
            </a:r>
          </a:p>
          <a:p>
            <a:endParaRPr lang="en-US" sz="1000" b="1" dirty="0"/>
          </a:p>
          <a:p>
            <a:r>
              <a:rPr lang="en-US" sz="1000" dirty="0" smtClean="0"/>
              <a:t>Use Search Suggest as you are typing to see what possible matches might exist within your eBinder. Select a suggestion and click Search.</a:t>
            </a:r>
            <a:endParaRPr lang="en-US" sz="1000" dirty="0"/>
          </a:p>
        </p:txBody>
      </p:sp>
      <p:sp>
        <p:nvSpPr>
          <p:cNvPr id="13"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8" name="TextBox 7"/>
          <p:cNvSpPr txBox="1"/>
          <p:nvPr/>
        </p:nvSpPr>
        <p:spPr>
          <a:xfrm>
            <a:off x="2209800" y="6477000"/>
            <a:ext cx="4572000" cy="276999"/>
          </a:xfrm>
          <a:prstGeom prst="rect">
            <a:avLst/>
          </a:prstGeom>
          <a:noFill/>
        </p:spPr>
        <p:txBody>
          <a:bodyPr wrap="square" rtlCol="0">
            <a:spAutoFit/>
          </a:bodyPr>
          <a:lstStyle/>
          <a:p>
            <a:pPr algn="ctr"/>
            <a:r>
              <a:rPr lang="en-US" sz="1200" b="1" dirty="0"/>
              <a:t>Searching within your eBinder</a:t>
            </a:r>
          </a:p>
        </p:txBody>
      </p:sp>
      <p:sp>
        <p:nvSpPr>
          <p:cNvPr id="10" name="AutoShape 7">
            <a:hlinkClick r:id="" action="ppaction://hlinkshowjump?jump=previousslide" highlightClick="1"/>
          </p:cNvPr>
          <p:cNvSpPr>
            <a:spLocks noChangeArrowheads="1"/>
          </p:cNvSpPr>
          <p:nvPr/>
        </p:nvSpPr>
        <p:spPr bwMode="auto">
          <a:xfrm>
            <a:off x="7310438" y="6604000"/>
            <a:ext cx="166687" cy="157163"/>
          </a:xfrm>
          <a:prstGeom prst="actionButtonBackPrevious">
            <a:avLst/>
          </a:prstGeom>
          <a:solidFill>
            <a:srgbClr val="006699"/>
          </a:solidFill>
          <a:ln w="9525">
            <a:noFill/>
            <a:miter lim="800000"/>
            <a:headEnd/>
            <a:tailEnd/>
          </a:ln>
          <a:effectLst/>
        </p:spPr>
        <p:txBody>
          <a:bodyPr wrap="none" anchor="ctr"/>
          <a:lstStyle/>
          <a:p>
            <a:pPr algn="ctr"/>
            <a:endParaRPr lang="en-US" dirty="0">
              <a:solidFill>
                <a:schemeClr val="bg1"/>
              </a:solidFill>
            </a:endParaRPr>
          </a:p>
        </p:txBody>
      </p:sp>
      <p:sp>
        <p:nvSpPr>
          <p:cNvPr id="11"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14" name="TextBox 13"/>
          <p:cNvSpPr txBox="1"/>
          <p:nvPr/>
        </p:nvSpPr>
        <p:spPr>
          <a:xfrm>
            <a:off x="7543800" y="6553200"/>
            <a:ext cx="838200" cy="246221"/>
          </a:xfrm>
          <a:prstGeom prst="rect">
            <a:avLst/>
          </a:prstGeom>
          <a:noFill/>
          <a:ln>
            <a:noFill/>
          </a:ln>
        </p:spPr>
        <p:txBody>
          <a:bodyPr wrap="square" rtlCol="0">
            <a:spAutoFit/>
          </a:bodyPr>
          <a:lstStyle/>
          <a:p>
            <a:pPr algn="ctr"/>
            <a:r>
              <a:rPr lang="en-US" sz="1000" b="1" dirty="0" smtClean="0"/>
              <a:t>Slide 4</a:t>
            </a:r>
            <a:endParaRPr lang="en-US" sz="1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943558"/>
            <a:ext cx="8991600" cy="2265600"/>
          </a:xfrm>
          <a:prstGeom prst="rect">
            <a:avLst/>
          </a:prstGeom>
          <a:ln>
            <a:solidFill>
              <a:schemeClr val="tx1"/>
            </a:solidFill>
          </a:ln>
        </p:spPr>
      </p:pic>
      <p:sp>
        <p:nvSpPr>
          <p:cNvPr id="6" name="Rectangle 5"/>
          <p:cNvSpPr/>
          <p:nvPr/>
        </p:nvSpPr>
        <p:spPr>
          <a:xfrm>
            <a:off x="4343400" y="2362201"/>
            <a:ext cx="19050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5257800" y="2971801"/>
            <a:ext cx="152400" cy="165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00600" y="4572000"/>
            <a:ext cx="3886200"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Searching for Specific Locations</a:t>
            </a:r>
          </a:p>
          <a:p>
            <a:endParaRPr lang="en-US" sz="1000" dirty="0"/>
          </a:p>
          <a:p>
            <a:r>
              <a:rPr lang="en-US" sz="1000" dirty="0" smtClean="0"/>
              <a:t>Choose the specific location where your Product is located by clicking on the Locations button. </a:t>
            </a:r>
          </a:p>
        </p:txBody>
      </p:sp>
      <p:sp>
        <p:nvSpPr>
          <p:cNvPr id="10"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7" name="TextBox 6"/>
          <p:cNvSpPr txBox="1"/>
          <p:nvPr/>
        </p:nvSpPr>
        <p:spPr>
          <a:xfrm>
            <a:off x="2209800" y="6477000"/>
            <a:ext cx="4572000" cy="276999"/>
          </a:xfrm>
          <a:prstGeom prst="rect">
            <a:avLst/>
          </a:prstGeom>
          <a:noFill/>
        </p:spPr>
        <p:txBody>
          <a:bodyPr wrap="square" rtlCol="0">
            <a:spAutoFit/>
          </a:bodyPr>
          <a:lstStyle/>
          <a:p>
            <a:pPr algn="ctr"/>
            <a:r>
              <a:rPr lang="en-US" sz="1200" b="1" dirty="0" smtClean="0"/>
              <a:t>Searching by Locations</a:t>
            </a:r>
            <a:endParaRPr lang="en-US" sz="1200" b="1" dirty="0"/>
          </a:p>
        </p:txBody>
      </p:sp>
      <p:sp>
        <p:nvSpPr>
          <p:cNvPr id="11" name="AutoShape 7">
            <a:hlinkClick r:id="" action="ppaction://hlinkshowjump?jump=previousslide" highlightClick="1"/>
          </p:cNvPr>
          <p:cNvSpPr>
            <a:spLocks noChangeArrowheads="1"/>
          </p:cNvSpPr>
          <p:nvPr/>
        </p:nvSpPr>
        <p:spPr bwMode="auto">
          <a:xfrm>
            <a:off x="7310438" y="6604000"/>
            <a:ext cx="166687" cy="157163"/>
          </a:xfrm>
          <a:prstGeom prst="actionButtonBackPrevious">
            <a:avLst/>
          </a:prstGeom>
          <a:solidFill>
            <a:srgbClr val="006699"/>
          </a:solidFill>
          <a:ln w="9525">
            <a:noFill/>
            <a:miter lim="800000"/>
            <a:headEnd/>
            <a:tailEnd/>
          </a:ln>
          <a:effectLst/>
        </p:spPr>
        <p:txBody>
          <a:bodyPr wrap="none" anchor="ctr"/>
          <a:lstStyle/>
          <a:p>
            <a:pPr algn="ctr"/>
            <a:endParaRPr lang="en-US" dirty="0">
              <a:solidFill>
                <a:schemeClr val="bg1"/>
              </a:solidFill>
            </a:endParaRPr>
          </a:p>
        </p:txBody>
      </p:sp>
      <p:sp>
        <p:nvSpPr>
          <p:cNvPr id="12"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13" name="TextBox 12"/>
          <p:cNvSpPr txBox="1"/>
          <p:nvPr/>
        </p:nvSpPr>
        <p:spPr>
          <a:xfrm>
            <a:off x="7543800" y="6553200"/>
            <a:ext cx="838200" cy="246221"/>
          </a:xfrm>
          <a:prstGeom prst="rect">
            <a:avLst/>
          </a:prstGeom>
          <a:noFill/>
          <a:ln>
            <a:noFill/>
          </a:ln>
        </p:spPr>
        <p:txBody>
          <a:bodyPr wrap="square" rtlCol="0">
            <a:spAutoFit/>
          </a:bodyPr>
          <a:lstStyle/>
          <a:p>
            <a:pPr algn="ctr"/>
            <a:r>
              <a:rPr lang="en-US" sz="1000" b="1" dirty="0" smtClean="0"/>
              <a:t>Slide 5</a:t>
            </a:r>
            <a:endParaRPr lang="en-US" sz="1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83" y="1943558"/>
            <a:ext cx="8965833" cy="2265600"/>
          </a:xfrm>
          <a:prstGeom prst="rect">
            <a:avLst/>
          </a:prstGeom>
          <a:ln>
            <a:solidFill>
              <a:schemeClr val="tx1"/>
            </a:solidFill>
          </a:ln>
        </p:spPr>
      </p:pic>
      <p:sp>
        <p:nvSpPr>
          <p:cNvPr id="6" name="Rectangle 5"/>
          <p:cNvSpPr/>
          <p:nvPr/>
        </p:nvSpPr>
        <p:spPr>
          <a:xfrm>
            <a:off x="97346" y="3124200"/>
            <a:ext cx="969454"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914400" y="3581400"/>
            <a:ext cx="381000" cy="8266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4400" y="4408099"/>
            <a:ext cx="3886200"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Filters </a:t>
            </a:r>
          </a:p>
          <a:p>
            <a:endParaRPr lang="en-US" sz="1000" dirty="0"/>
          </a:p>
          <a:p>
            <a:r>
              <a:rPr lang="en-US" sz="1000" dirty="0" smtClean="0"/>
              <a:t>To narrow your search by more specific details, select the Filters button for a modal with additional filter options. </a:t>
            </a:r>
          </a:p>
        </p:txBody>
      </p:sp>
      <p:sp>
        <p:nvSpPr>
          <p:cNvPr id="10"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7" name="TextBox 6"/>
          <p:cNvSpPr txBox="1"/>
          <p:nvPr/>
        </p:nvSpPr>
        <p:spPr>
          <a:xfrm>
            <a:off x="2209800" y="6477000"/>
            <a:ext cx="4572000" cy="276999"/>
          </a:xfrm>
          <a:prstGeom prst="rect">
            <a:avLst/>
          </a:prstGeom>
          <a:noFill/>
        </p:spPr>
        <p:txBody>
          <a:bodyPr wrap="square" rtlCol="0">
            <a:spAutoFit/>
          </a:bodyPr>
          <a:lstStyle/>
          <a:p>
            <a:pPr algn="ctr"/>
            <a:r>
              <a:rPr lang="en-US" sz="1200" b="1" dirty="0"/>
              <a:t>Filters</a:t>
            </a:r>
          </a:p>
        </p:txBody>
      </p:sp>
      <p:sp>
        <p:nvSpPr>
          <p:cNvPr id="11" name="AutoShape 7">
            <a:hlinkClick r:id="" action="ppaction://hlinkshowjump?jump=previousslide" highlightClick="1"/>
          </p:cNvPr>
          <p:cNvSpPr>
            <a:spLocks noChangeArrowheads="1"/>
          </p:cNvSpPr>
          <p:nvPr/>
        </p:nvSpPr>
        <p:spPr bwMode="auto">
          <a:xfrm>
            <a:off x="7310438" y="6604000"/>
            <a:ext cx="166687" cy="157163"/>
          </a:xfrm>
          <a:prstGeom prst="actionButtonBackPrevious">
            <a:avLst/>
          </a:prstGeom>
          <a:solidFill>
            <a:srgbClr val="006699"/>
          </a:solidFill>
          <a:ln w="9525">
            <a:noFill/>
            <a:miter lim="800000"/>
            <a:headEnd/>
            <a:tailEnd/>
          </a:ln>
          <a:effectLst/>
        </p:spPr>
        <p:txBody>
          <a:bodyPr wrap="none" anchor="ctr"/>
          <a:lstStyle/>
          <a:p>
            <a:pPr algn="ctr"/>
            <a:endParaRPr lang="en-US" dirty="0">
              <a:solidFill>
                <a:schemeClr val="bg1"/>
              </a:solidFill>
            </a:endParaRPr>
          </a:p>
        </p:txBody>
      </p:sp>
      <p:sp>
        <p:nvSpPr>
          <p:cNvPr id="12"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13" name="TextBox 12"/>
          <p:cNvSpPr txBox="1"/>
          <p:nvPr/>
        </p:nvSpPr>
        <p:spPr>
          <a:xfrm>
            <a:off x="7543800" y="6553200"/>
            <a:ext cx="838200" cy="246221"/>
          </a:xfrm>
          <a:prstGeom prst="rect">
            <a:avLst/>
          </a:prstGeom>
          <a:noFill/>
          <a:ln>
            <a:noFill/>
          </a:ln>
        </p:spPr>
        <p:txBody>
          <a:bodyPr wrap="square" rtlCol="0">
            <a:spAutoFit/>
          </a:bodyPr>
          <a:lstStyle/>
          <a:p>
            <a:pPr algn="ctr"/>
            <a:r>
              <a:rPr lang="en-US" sz="1000" b="1" dirty="0" smtClean="0"/>
              <a:t>Slide 6</a:t>
            </a:r>
            <a:endParaRPr lang="en-US" sz="1000" b="1" dirty="0"/>
          </a:p>
        </p:txBody>
      </p:sp>
    </p:spTree>
    <p:extLst>
      <p:ext uri="{BB962C8B-B14F-4D97-AF65-F5344CB8AC3E}">
        <p14:creationId xmlns:p14="http://schemas.microsoft.com/office/powerpoint/2010/main" val="1186499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1136134"/>
            <a:ext cx="8382000" cy="4256646"/>
          </a:xfrm>
          <a:prstGeom prst="rect">
            <a:avLst/>
          </a:prstGeom>
        </p:spPr>
      </p:pic>
      <p:sp>
        <p:nvSpPr>
          <p:cNvPr id="9" name="Rectangle 8"/>
          <p:cNvSpPr/>
          <p:nvPr/>
        </p:nvSpPr>
        <p:spPr>
          <a:xfrm>
            <a:off x="1541660" y="1705932"/>
            <a:ext cx="5697340" cy="6413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5029200" y="2347316"/>
            <a:ext cx="134140" cy="3958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69872" y="2710459"/>
            <a:ext cx="4005263" cy="553998"/>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Manufacturer Search:</a:t>
            </a:r>
          </a:p>
          <a:p>
            <a:endParaRPr lang="en-US" sz="1000" b="1" dirty="0" smtClean="0"/>
          </a:p>
          <a:p>
            <a:r>
              <a:rPr lang="en-US" sz="1000" dirty="0" smtClean="0"/>
              <a:t>Enter the name of a specific manufacturer to narrow your search.</a:t>
            </a:r>
            <a:endParaRPr lang="en-US" sz="1000" dirty="0"/>
          </a:p>
        </p:txBody>
      </p:sp>
      <p:sp>
        <p:nvSpPr>
          <p:cNvPr id="14"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17" name="TextBox 16"/>
          <p:cNvSpPr txBox="1"/>
          <p:nvPr/>
        </p:nvSpPr>
        <p:spPr>
          <a:xfrm>
            <a:off x="2209800" y="6477000"/>
            <a:ext cx="4572000" cy="276999"/>
          </a:xfrm>
          <a:prstGeom prst="rect">
            <a:avLst/>
          </a:prstGeom>
          <a:noFill/>
        </p:spPr>
        <p:txBody>
          <a:bodyPr wrap="square" rtlCol="0">
            <a:spAutoFit/>
          </a:bodyPr>
          <a:lstStyle/>
          <a:p>
            <a:pPr algn="ctr"/>
            <a:r>
              <a:rPr lang="en-US" sz="1200" b="1" dirty="0" smtClean="0"/>
              <a:t>Filters</a:t>
            </a:r>
            <a:endParaRPr lang="en-US" sz="1200" b="1" dirty="0"/>
          </a:p>
        </p:txBody>
      </p:sp>
      <p:sp>
        <p:nvSpPr>
          <p:cNvPr id="18" name="AutoShape 7">
            <a:hlinkClick r:id="" action="ppaction://hlinkshowjump?jump=previousslide" highlightClick="1"/>
          </p:cNvPr>
          <p:cNvSpPr>
            <a:spLocks noChangeArrowheads="1"/>
          </p:cNvSpPr>
          <p:nvPr/>
        </p:nvSpPr>
        <p:spPr bwMode="auto">
          <a:xfrm>
            <a:off x="7310438" y="6604000"/>
            <a:ext cx="166687" cy="157163"/>
          </a:xfrm>
          <a:prstGeom prst="actionButtonBackPrevious">
            <a:avLst/>
          </a:prstGeom>
          <a:solidFill>
            <a:srgbClr val="006699"/>
          </a:solidFill>
          <a:ln w="9525">
            <a:noFill/>
            <a:miter lim="800000"/>
            <a:headEnd/>
            <a:tailEnd/>
          </a:ln>
          <a:effectLst/>
        </p:spPr>
        <p:txBody>
          <a:bodyPr wrap="none" anchor="ctr"/>
          <a:lstStyle/>
          <a:p>
            <a:pPr algn="ctr"/>
            <a:endParaRPr lang="en-US" dirty="0">
              <a:solidFill>
                <a:schemeClr val="bg1"/>
              </a:solidFill>
            </a:endParaRPr>
          </a:p>
        </p:txBody>
      </p:sp>
      <p:sp>
        <p:nvSpPr>
          <p:cNvPr id="19"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20" name="TextBox 19"/>
          <p:cNvSpPr txBox="1"/>
          <p:nvPr/>
        </p:nvSpPr>
        <p:spPr>
          <a:xfrm>
            <a:off x="7543800" y="6553200"/>
            <a:ext cx="838200" cy="246221"/>
          </a:xfrm>
          <a:prstGeom prst="rect">
            <a:avLst/>
          </a:prstGeom>
          <a:noFill/>
          <a:ln>
            <a:noFill/>
          </a:ln>
        </p:spPr>
        <p:txBody>
          <a:bodyPr wrap="square" rtlCol="0">
            <a:spAutoFit/>
          </a:bodyPr>
          <a:lstStyle/>
          <a:p>
            <a:pPr algn="ctr"/>
            <a:r>
              <a:rPr lang="en-US" sz="1000" b="1" dirty="0" smtClean="0"/>
              <a:t>Slide 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465" y="1086521"/>
            <a:ext cx="8418520" cy="4377905"/>
          </a:xfrm>
          <a:prstGeom prst="rect">
            <a:avLst/>
          </a:prstGeom>
        </p:spPr>
      </p:pic>
      <p:sp>
        <p:nvSpPr>
          <p:cNvPr id="9" name="Rectangle 8"/>
          <p:cNvSpPr/>
          <p:nvPr/>
        </p:nvSpPr>
        <p:spPr>
          <a:xfrm>
            <a:off x="533400" y="2608104"/>
            <a:ext cx="1981200" cy="6413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a:endCxn id="12" idx="0"/>
          </p:cNvCxnSpPr>
          <p:nvPr/>
        </p:nvCxnSpPr>
        <p:spPr>
          <a:xfrm>
            <a:off x="1524000" y="3248524"/>
            <a:ext cx="0" cy="3093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 y="3557832"/>
            <a:ext cx="1981200"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Product Status in Location:</a:t>
            </a:r>
          </a:p>
          <a:p>
            <a:endParaRPr lang="en-US" sz="1000" b="1" dirty="0" smtClean="0"/>
          </a:p>
          <a:p>
            <a:r>
              <a:rPr lang="en-US" sz="1000" dirty="0" smtClean="0"/>
              <a:t>Filter products that are not in use or in use. </a:t>
            </a:r>
            <a:endParaRPr lang="en-US" sz="1000" dirty="0"/>
          </a:p>
        </p:txBody>
      </p:sp>
      <p:sp>
        <p:nvSpPr>
          <p:cNvPr id="14"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17" name="TextBox 16"/>
          <p:cNvSpPr txBox="1"/>
          <p:nvPr/>
        </p:nvSpPr>
        <p:spPr>
          <a:xfrm>
            <a:off x="2209800" y="6477000"/>
            <a:ext cx="4572000" cy="276999"/>
          </a:xfrm>
          <a:prstGeom prst="rect">
            <a:avLst/>
          </a:prstGeom>
          <a:noFill/>
        </p:spPr>
        <p:txBody>
          <a:bodyPr wrap="square" rtlCol="0">
            <a:spAutoFit/>
          </a:bodyPr>
          <a:lstStyle/>
          <a:p>
            <a:pPr algn="ctr"/>
            <a:r>
              <a:rPr lang="en-US" sz="1200" b="1" dirty="0"/>
              <a:t>Filters</a:t>
            </a:r>
          </a:p>
        </p:txBody>
      </p:sp>
      <p:sp>
        <p:nvSpPr>
          <p:cNvPr id="18" name="AutoShape 7">
            <a:hlinkClick r:id="" action="ppaction://hlinkshowjump?jump=previousslide" highlightClick="1"/>
          </p:cNvPr>
          <p:cNvSpPr>
            <a:spLocks noChangeArrowheads="1"/>
          </p:cNvSpPr>
          <p:nvPr/>
        </p:nvSpPr>
        <p:spPr bwMode="auto">
          <a:xfrm>
            <a:off x="7310438" y="6604000"/>
            <a:ext cx="166687" cy="157163"/>
          </a:xfrm>
          <a:prstGeom prst="actionButtonBackPrevious">
            <a:avLst/>
          </a:prstGeom>
          <a:solidFill>
            <a:srgbClr val="006699"/>
          </a:solidFill>
          <a:ln w="9525">
            <a:noFill/>
            <a:miter lim="800000"/>
            <a:headEnd/>
            <a:tailEnd/>
          </a:ln>
          <a:effectLst/>
        </p:spPr>
        <p:txBody>
          <a:bodyPr wrap="none" anchor="ctr"/>
          <a:lstStyle/>
          <a:p>
            <a:pPr algn="ctr"/>
            <a:endParaRPr lang="en-US" dirty="0">
              <a:solidFill>
                <a:schemeClr val="bg1"/>
              </a:solidFill>
            </a:endParaRPr>
          </a:p>
        </p:txBody>
      </p:sp>
      <p:sp>
        <p:nvSpPr>
          <p:cNvPr id="19"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20" name="TextBox 19"/>
          <p:cNvSpPr txBox="1"/>
          <p:nvPr/>
        </p:nvSpPr>
        <p:spPr>
          <a:xfrm>
            <a:off x="7543800" y="6553200"/>
            <a:ext cx="838200" cy="246221"/>
          </a:xfrm>
          <a:prstGeom prst="rect">
            <a:avLst/>
          </a:prstGeom>
          <a:noFill/>
          <a:ln>
            <a:noFill/>
          </a:ln>
        </p:spPr>
        <p:txBody>
          <a:bodyPr wrap="square" rtlCol="0">
            <a:spAutoFit/>
          </a:bodyPr>
          <a:lstStyle/>
          <a:p>
            <a:pPr algn="ctr"/>
            <a:r>
              <a:rPr lang="en-US" sz="1000" b="1" dirty="0" smtClean="0"/>
              <a:t>Slide 8</a:t>
            </a:r>
            <a:endParaRPr lang="en-US" sz="1000" b="1" dirty="0"/>
          </a:p>
        </p:txBody>
      </p:sp>
      <p:sp>
        <p:nvSpPr>
          <p:cNvPr id="13" name="Rectangle 12"/>
          <p:cNvSpPr/>
          <p:nvPr/>
        </p:nvSpPr>
        <p:spPr>
          <a:xfrm>
            <a:off x="2560044" y="2608104"/>
            <a:ext cx="2011955" cy="6413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a:endCxn id="16" idx="0"/>
          </p:cNvCxnSpPr>
          <p:nvPr/>
        </p:nvCxnSpPr>
        <p:spPr>
          <a:xfrm>
            <a:off x="3550646" y="3248524"/>
            <a:ext cx="15376" cy="3093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60044" y="3557832"/>
            <a:ext cx="2011955"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Approval:</a:t>
            </a:r>
          </a:p>
          <a:p>
            <a:endParaRPr lang="en-US" sz="1000" b="1" dirty="0" smtClean="0"/>
          </a:p>
          <a:p>
            <a:r>
              <a:rPr lang="en-US" sz="1000" dirty="0" smtClean="0"/>
              <a:t>Filter by approved, pending, or not approved products.</a:t>
            </a:r>
            <a:endParaRPr lang="en-US" sz="1000" dirty="0"/>
          </a:p>
        </p:txBody>
      </p:sp>
      <p:sp>
        <p:nvSpPr>
          <p:cNvPr id="21" name="Rectangle 20"/>
          <p:cNvSpPr/>
          <p:nvPr/>
        </p:nvSpPr>
        <p:spPr>
          <a:xfrm>
            <a:off x="4617444" y="2608104"/>
            <a:ext cx="1943100" cy="6413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a:off x="5608044" y="3248524"/>
            <a:ext cx="1" cy="3093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17444" y="3557832"/>
            <a:ext cx="1943100"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Language:</a:t>
            </a:r>
          </a:p>
          <a:p>
            <a:endParaRPr lang="en-US" sz="1000" b="1" dirty="0" smtClean="0"/>
          </a:p>
          <a:p>
            <a:r>
              <a:rPr lang="en-US" sz="1000" dirty="0" smtClean="0"/>
              <a:t>Filter by (M)SDSs in specific languages. </a:t>
            </a:r>
            <a:endParaRPr lang="en-US" sz="1000" dirty="0"/>
          </a:p>
        </p:txBody>
      </p:sp>
      <p:sp>
        <p:nvSpPr>
          <p:cNvPr id="27" name="Rectangle 26"/>
          <p:cNvSpPr/>
          <p:nvPr/>
        </p:nvSpPr>
        <p:spPr>
          <a:xfrm>
            <a:off x="6614021" y="2607140"/>
            <a:ext cx="1981200" cy="6413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p:cNvCxnSpPr/>
          <p:nvPr/>
        </p:nvCxnSpPr>
        <p:spPr>
          <a:xfrm>
            <a:off x="7604621" y="3247560"/>
            <a:ext cx="38100" cy="3372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614021" y="3556868"/>
            <a:ext cx="1981200"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Source:</a:t>
            </a:r>
          </a:p>
          <a:p>
            <a:endParaRPr lang="en-US" sz="1000" b="1" dirty="0" smtClean="0"/>
          </a:p>
          <a:p>
            <a:r>
              <a:rPr lang="en-US" sz="1000" dirty="0" smtClean="0"/>
              <a:t>Filter products by the source from which they were added. </a:t>
            </a:r>
            <a:endParaRPr lang="en-US" sz="1000" dirty="0"/>
          </a:p>
        </p:txBody>
      </p:sp>
    </p:spTree>
    <p:extLst>
      <p:ext uri="{BB962C8B-B14F-4D97-AF65-F5344CB8AC3E}">
        <p14:creationId xmlns:p14="http://schemas.microsoft.com/office/powerpoint/2010/main" val="2490697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537" y="1078101"/>
            <a:ext cx="8508239" cy="4424563"/>
          </a:xfrm>
          <a:prstGeom prst="rect">
            <a:avLst/>
          </a:prstGeom>
          <a:ln>
            <a:solidFill>
              <a:schemeClr val="tx1"/>
            </a:solidFill>
          </a:ln>
        </p:spPr>
      </p:pic>
      <p:sp>
        <p:nvSpPr>
          <p:cNvPr id="5" name="Rectangle 4"/>
          <p:cNvSpPr/>
          <p:nvPr/>
        </p:nvSpPr>
        <p:spPr>
          <a:xfrm>
            <a:off x="465463" y="3290383"/>
            <a:ext cx="2049137" cy="6179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1752600" y="3908367"/>
            <a:ext cx="0" cy="2354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5463" y="4125418"/>
            <a:ext cx="2049137" cy="1015663"/>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Groups:</a:t>
            </a:r>
          </a:p>
          <a:p>
            <a:endParaRPr lang="en-US" sz="1000" dirty="0" smtClean="0"/>
          </a:p>
          <a:p>
            <a:r>
              <a:rPr lang="en-US" sz="1000" dirty="0" smtClean="0"/>
              <a:t>Choose the specific group by which the product is categorized. These options are setup by the administrator. </a:t>
            </a:r>
          </a:p>
        </p:txBody>
      </p:sp>
      <p:sp>
        <p:nvSpPr>
          <p:cNvPr id="9" name="AutoShape 14">
            <a:hlinkClick r:id="" action="ppaction://hlinkshowjump?jump=firstslide" highlightClick="1"/>
          </p:cNvPr>
          <p:cNvSpPr>
            <a:spLocks noChangeArrowheads="1"/>
          </p:cNvSpPr>
          <p:nvPr/>
        </p:nvSpPr>
        <p:spPr bwMode="auto">
          <a:xfrm>
            <a:off x="8758238" y="6599238"/>
            <a:ext cx="166687" cy="160337"/>
          </a:xfrm>
          <a:prstGeom prst="actionButtonHome">
            <a:avLst/>
          </a:prstGeom>
          <a:solidFill>
            <a:srgbClr val="006699"/>
          </a:solidFill>
          <a:ln w="9525">
            <a:noFill/>
            <a:miter lim="800000"/>
            <a:headEnd/>
            <a:tailEnd/>
          </a:ln>
          <a:effectLst/>
        </p:spPr>
        <p:txBody>
          <a:bodyPr wrap="none" anchor="ctr"/>
          <a:lstStyle/>
          <a:p>
            <a:endParaRPr lang="en-US" dirty="0"/>
          </a:p>
        </p:txBody>
      </p:sp>
      <p:sp>
        <p:nvSpPr>
          <p:cNvPr id="10" name="TextBox 9"/>
          <p:cNvSpPr txBox="1"/>
          <p:nvPr/>
        </p:nvSpPr>
        <p:spPr>
          <a:xfrm>
            <a:off x="2209800" y="6477000"/>
            <a:ext cx="4572000" cy="276999"/>
          </a:xfrm>
          <a:prstGeom prst="rect">
            <a:avLst/>
          </a:prstGeom>
          <a:noFill/>
        </p:spPr>
        <p:txBody>
          <a:bodyPr wrap="square" rtlCol="0">
            <a:spAutoFit/>
          </a:bodyPr>
          <a:lstStyle/>
          <a:p>
            <a:pPr algn="ctr"/>
            <a:r>
              <a:rPr lang="en-US" sz="1200" b="1" dirty="0"/>
              <a:t>Filters</a:t>
            </a:r>
          </a:p>
        </p:txBody>
      </p:sp>
      <p:sp>
        <p:nvSpPr>
          <p:cNvPr id="11" name="AutoShape 7">
            <a:hlinkClick r:id="" action="ppaction://hlinkshowjump?jump=previousslide" highlightClick="1"/>
          </p:cNvPr>
          <p:cNvSpPr>
            <a:spLocks noChangeArrowheads="1"/>
          </p:cNvSpPr>
          <p:nvPr/>
        </p:nvSpPr>
        <p:spPr bwMode="auto">
          <a:xfrm>
            <a:off x="7310438" y="6604000"/>
            <a:ext cx="166687" cy="157163"/>
          </a:xfrm>
          <a:prstGeom prst="actionButtonBackPrevious">
            <a:avLst/>
          </a:prstGeom>
          <a:solidFill>
            <a:srgbClr val="006699"/>
          </a:solidFill>
          <a:ln w="9525">
            <a:noFill/>
            <a:miter lim="800000"/>
            <a:headEnd/>
            <a:tailEnd/>
          </a:ln>
          <a:effectLst/>
        </p:spPr>
        <p:txBody>
          <a:bodyPr wrap="none" anchor="ctr"/>
          <a:lstStyle/>
          <a:p>
            <a:pPr algn="ctr"/>
            <a:endParaRPr lang="en-US" dirty="0">
              <a:solidFill>
                <a:schemeClr val="bg1"/>
              </a:solidFill>
            </a:endParaRPr>
          </a:p>
        </p:txBody>
      </p:sp>
      <p:sp>
        <p:nvSpPr>
          <p:cNvPr id="12" name="AutoShape 6">
            <a:hlinkClick r:id="" action="ppaction://hlinkshowjump?jump=nextslide" highlightClick="1"/>
          </p:cNvPr>
          <p:cNvSpPr>
            <a:spLocks noChangeArrowheads="1"/>
          </p:cNvSpPr>
          <p:nvPr/>
        </p:nvSpPr>
        <p:spPr bwMode="auto">
          <a:xfrm>
            <a:off x="8501063" y="6602413"/>
            <a:ext cx="166687" cy="158750"/>
          </a:xfrm>
          <a:prstGeom prst="actionButtonForwardNext">
            <a:avLst/>
          </a:prstGeom>
          <a:solidFill>
            <a:srgbClr val="006699"/>
          </a:solidFill>
          <a:ln w="9525">
            <a:noFill/>
            <a:miter lim="800000"/>
            <a:headEnd/>
            <a:tailEnd/>
          </a:ln>
          <a:effectLst/>
        </p:spPr>
        <p:txBody>
          <a:bodyPr wrap="none" anchor="ctr"/>
          <a:lstStyle/>
          <a:p>
            <a:endParaRPr lang="en-US" dirty="0"/>
          </a:p>
        </p:txBody>
      </p:sp>
      <p:sp>
        <p:nvSpPr>
          <p:cNvPr id="13" name="TextBox 12"/>
          <p:cNvSpPr txBox="1"/>
          <p:nvPr/>
        </p:nvSpPr>
        <p:spPr>
          <a:xfrm>
            <a:off x="7543800" y="6553200"/>
            <a:ext cx="838200" cy="246221"/>
          </a:xfrm>
          <a:prstGeom prst="rect">
            <a:avLst/>
          </a:prstGeom>
          <a:noFill/>
          <a:ln>
            <a:noFill/>
          </a:ln>
        </p:spPr>
        <p:txBody>
          <a:bodyPr wrap="square" rtlCol="0">
            <a:spAutoFit/>
          </a:bodyPr>
          <a:lstStyle/>
          <a:p>
            <a:pPr algn="ctr"/>
            <a:r>
              <a:rPr lang="en-US" sz="1000" b="1" dirty="0" smtClean="0"/>
              <a:t>Slide </a:t>
            </a:r>
            <a:r>
              <a:rPr lang="en-US" sz="1000" b="1" dirty="0"/>
              <a:t>9</a:t>
            </a:r>
          </a:p>
        </p:txBody>
      </p:sp>
      <p:sp>
        <p:nvSpPr>
          <p:cNvPr id="15" name="Rectangle 14"/>
          <p:cNvSpPr/>
          <p:nvPr/>
        </p:nvSpPr>
        <p:spPr>
          <a:xfrm>
            <a:off x="2559859" y="3290383"/>
            <a:ext cx="1935942" cy="6179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3846995" y="3908367"/>
            <a:ext cx="0" cy="2354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59859" y="4125418"/>
            <a:ext cx="1935942"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Revision Date:</a:t>
            </a:r>
          </a:p>
          <a:p>
            <a:endParaRPr lang="en-US" sz="1000" dirty="0" smtClean="0"/>
          </a:p>
          <a:p>
            <a:r>
              <a:rPr lang="en-US" sz="1000" dirty="0" smtClean="0"/>
              <a:t>Filter for products with revision dates less than 1 to 5 years. </a:t>
            </a:r>
          </a:p>
        </p:txBody>
      </p:sp>
      <p:sp>
        <p:nvSpPr>
          <p:cNvPr id="19" name="Rectangle 18"/>
          <p:cNvSpPr/>
          <p:nvPr/>
        </p:nvSpPr>
        <p:spPr>
          <a:xfrm>
            <a:off x="4541058" y="3290383"/>
            <a:ext cx="2049137" cy="6179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p:nvPr/>
        </p:nvCxnSpPr>
        <p:spPr>
          <a:xfrm>
            <a:off x="5828195" y="3908367"/>
            <a:ext cx="0" cy="2354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41058" y="4125418"/>
            <a:ext cx="2049137" cy="707886"/>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Containers: </a:t>
            </a:r>
          </a:p>
          <a:p>
            <a:endParaRPr lang="en-US" sz="1000" dirty="0" smtClean="0"/>
          </a:p>
          <a:p>
            <a:r>
              <a:rPr lang="en-US" sz="1000" dirty="0" smtClean="0"/>
              <a:t>Filter by products with or without containers. </a:t>
            </a:r>
          </a:p>
        </p:txBody>
      </p:sp>
      <p:sp>
        <p:nvSpPr>
          <p:cNvPr id="22" name="Rectangle 21"/>
          <p:cNvSpPr/>
          <p:nvPr/>
        </p:nvSpPr>
        <p:spPr>
          <a:xfrm>
            <a:off x="6618613" y="3290383"/>
            <a:ext cx="2049137" cy="6179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p:nvPr/>
        </p:nvCxnSpPr>
        <p:spPr>
          <a:xfrm>
            <a:off x="7905750" y="3908367"/>
            <a:ext cx="0" cy="2354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618613" y="4125418"/>
            <a:ext cx="2049137" cy="861774"/>
          </a:xfrm>
          <a:prstGeom prst="rect">
            <a:avLst/>
          </a:prstGeom>
          <a:solidFill>
            <a:schemeClr val="bg2">
              <a:lumMod val="20000"/>
              <a:lumOff val="80000"/>
            </a:schemeClr>
          </a:solidFill>
          <a:ln>
            <a:solidFill>
              <a:srgbClr val="FF0000"/>
            </a:solidFill>
          </a:ln>
        </p:spPr>
        <p:txBody>
          <a:bodyPr wrap="square" rtlCol="0">
            <a:spAutoFit/>
          </a:bodyPr>
          <a:lstStyle/>
          <a:p>
            <a:r>
              <a:rPr lang="en-US" sz="1000" b="1" dirty="0" smtClean="0"/>
              <a:t>Regulatory Format: </a:t>
            </a:r>
          </a:p>
          <a:p>
            <a:endParaRPr lang="en-US" sz="1000" dirty="0" smtClean="0"/>
          </a:p>
          <a:p>
            <a:r>
              <a:rPr lang="en-US" sz="1000" dirty="0" smtClean="0"/>
              <a:t>Filter by the different regulatory formats (i.e. Canadian WHMIS, GHS SDS, US ANSI).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2">
            <a:lumMod val="20000"/>
            <a:lumOff val="80000"/>
          </a:schemeClr>
        </a:solidFill>
        <a:ln>
          <a:solidFill>
            <a:srgbClr val="FF0000"/>
          </a:solidFill>
        </a:ln>
      </a:spPr>
      <a:bodyPr wrap="square" rtlCol="0">
        <a:spAutoFit/>
      </a:bodyPr>
      <a:lstStyle>
        <a:defPPr>
          <a:defRPr dirty="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24604</TotalTime>
  <Words>1537</Words>
  <Application>Microsoft Office PowerPoint</Application>
  <PresentationFormat>On-screen Show (4:3)</PresentationFormat>
  <Paragraphs>230</Paragraphs>
  <Slides>24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pschoeny</dc:creator>
  <cp:lastModifiedBy>Vandenberg, Erin</cp:lastModifiedBy>
  <cp:revision>705</cp:revision>
  <dcterms:created xsi:type="dcterms:W3CDTF">2011-03-10T16:51:05Z</dcterms:created>
  <dcterms:modified xsi:type="dcterms:W3CDTF">2018-09-25T18:21:33Z</dcterms:modified>
</cp:coreProperties>
</file>